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handoutMasterIdLst>
    <p:handoutMasterId r:id="rId43"/>
  </p:handoutMasterIdLst>
  <p:sldIdLst>
    <p:sldId id="291" r:id="rId2"/>
    <p:sldId id="460" r:id="rId3"/>
    <p:sldId id="272" r:id="rId4"/>
    <p:sldId id="461" r:id="rId5"/>
    <p:sldId id="486" r:id="rId6"/>
    <p:sldId id="487" r:id="rId7"/>
    <p:sldId id="277" r:id="rId8"/>
    <p:sldId id="435" r:id="rId9"/>
    <p:sldId id="462" r:id="rId10"/>
    <p:sldId id="463" r:id="rId11"/>
    <p:sldId id="451" r:id="rId12"/>
    <p:sldId id="464" r:id="rId13"/>
    <p:sldId id="465" r:id="rId14"/>
    <p:sldId id="452" r:id="rId15"/>
    <p:sldId id="453" r:id="rId16"/>
    <p:sldId id="470" r:id="rId17"/>
    <p:sldId id="471" r:id="rId18"/>
    <p:sldId id="482" r:id="rId19"/>
    <p:sldId id="483" r:id="rId20"/>
    <p:sldId id="473" r:id="rId21"/>
    <p:sldId id="492" r:id="rId22"/>
    <p:sldId id="484" r:id="rId23"/>
    <p:sldId id="493" r:id="rId24"/>
    <p:sldId id="494" r:id="rId25"/>
    <p:sldId id="472" r:id="rId26"/>
    <p:sldId id="488" r:id="rId27"/>
    <p:sldId id="489" r:id="rId28"/>
    <p:sldId id="281" r:id="rId29"/>
    <p:sldId id="456" r:id="rId30"/>
    <p:sldId id="457" r:id="rId31"/>
    <p:sldId id="459" r:id="rId32"/>
    <p:sldId id="468" r:id="rId33"/>
    <p:sldId id="474" r:id="rId34"/>
    <p:sldId id="485" r:id="rId35"/>
    <p:sldId id="491" r:id="rId36"/>
    <p:sldId id="477" r:id="rId37"/>
    <p:sldId id="476" r:id="rId38"/>
    <p:sldId id="490" r:id="rId39"/>
    <p:sldId id="479" r:id="rId40"/>
    <p:sldId id="480"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FF"/>
    <a:srgbClr val="F0DDA8"/>
    <a:srgbClr val="FFE1CD"/>
    <a:srgbClr val="FF6600"/>
    <a:srgbClr val="003366"/>
    <a:srgbClr val="FFFF00"/>
    <a:srgbClr val="FFFFFF"/>
    <a:srgbClr val="FF2D2D"/>
    <a:srgbClr val="FF3399"/>
    <a:srgbClr val="A463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2" autoAdjust="0"/>
    <p:restoredTop sz="79942" autoAdjust="0"/>
  </p:normalViewPr>
  <p:slideViewPr>
    <p:cSldViewPr snapToGrid="0">
      <p:cViewPr varScale="1">
        <p:scale>
          <a:sx n="84" d="100"/>
          <a:sy n="84" d="100"/>
        </p:scale>
        <p:origin x="216" y="7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383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B1E30A-2A2A-4827-9D6F-922CAEBB14A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zh-CN" altLang="en-US"/>
        </a:p>
      </dgm:t>
    </dgm:pt>
    <dgm:pt modelId="{7FAFB026-693B-4EC1-8A5E-A2306658255C}">
      <dgm:prSet phldrT="[文本]" custT="1"/>
      <dgm:spPr/>
      <dgm:t>
        <a:bodyPr/>
        <a:lstStyle/>
        <a:p>
          <a:pPr algn="ctr" rtl="0" eaLnBrk="0" fontAlgn="base" hangingPunct="0">
            <a:spcBef>
              <a:spcPts val="0"/>
            </a:spcBef>
            <a:spcAft>
              <a:spcPts val="0"/>
            </a:spcAft>
            <a:defRPr/>
          </a:pPr>
          <a:r>
            <a:rPr kumimoji="1" lang="zh-CN" altLang="en-US" sz="1600" b="0" kern="1200" dirty="0">
              <a:solidFill>
                <a:schemeClr val="tx1"/>
              </a:solidFill>
              <a:latin typeface="微软雅黑" pitchFamily="34" charset="-122"/>
              <a:ea typeface="微软雅黑" pitchFamily="34" charset="-122"/>
              <a:cs typeface="+mn-cs"/>
            </a:rPr>
            <a:t>数据挖掘</a:t>
          </a:r>
        </a:p>
      </dgm:t>
    </dgm:pt>
    <dgm:pt modelId="{D54B29B2-2865-456E-9D6D-38893EE3AA92}" type="parTrans" cxnId="{1B0524A8-18BD-40A7-9509-B78B7C224A68}">
      <dgm:prSet/>
      <dgm:spPr/>
      <dgm:t>
        <a:bodyPr/>
        <a:lstStyle/>
        <a:p>
          <a:endParaRPr lang="zh-CN" altLang="en-US"/>
        </a:p>
      </dgm:t>
    </dgm:pt>
    <dgm:pt modelId="{B5F4D01B-4029-4202-A459-5494CABCD691}" type="sibTrans" cxnId="{1B0524A8-18BD-40A7-9509-B78B7C224A68}">
      <dgm:prSet/>
      <dgm:spPr/>
      <dgm:t>
        <a:bodyPr/>
        <a:lstStyle/>
        <a:p>
          <a:endParaRPr lang="zh-CN" altLang="en-US"/>
        </a:p>
      </dgm:t>
    </dgm:pt>
    <dgm:pt modelId="{0BFA99EE-9E7C-4837-B5E6-D39E5C5611F9}">
      <dgm:prSet phldrT="[文本]" custT="1"/>
      <dgm:spPr/>
      <dgm:t>
        <a:bodyPr/>
        <a:lstStyle/>
        <a:p>
          <a:r>
            <a:rPr kumimoji="1" lang="zh-CN" altLang="en-US" sz="1400" b="0" kern="1200" dirty="0">
              <a:solidFill>
                <a:schemeClr val="tx1"/>
              </a:solidFill>
              <a:latin typeface="微软雅黑" pitchFamily="34" charset="-122"/>
              <a:ea typeface="微软雅黑" pitchFamily="34" charset="-122"/>
              <a:cs typeface="+mn-cs"/>
            </a:rPr>
            <a:t>数据库</a:t>
          </a:r>
        </a:p>
      </dgm:t>
    </dgm:pt>
    <dgm:pt modelId="{30C5032D-9BD5-4535-83B3-C5D4066CDC5C}" type="parTrans" cxnId="{D7A9DFE7-A001-4C7A-9502-6961B0A5D7AB}">
      <dgm:prSet/>
      <dgm:spPr/>
      <dgm:t>
        <a:bodyPr/>
        <a:lstStyle/>
        <a:p>
          <a:endParaRPr lang="zh-CN" altLang="en-US"/>
        </a:p>
      </dgm:t>
    </dgm:pt>
    <dgm:pt modelId="{7BD9CFB5-B21A-44E5-902C-D3346E41F99E}" type="sibTrans" cxnId="{D7A9DFE7-A001-4C7A-9502-6961B0A5D7AB}">
      <dgm:prSet/>
      <dgm:spPr/>
      <dgm:t>
        <a:bodyPr/>
        <a:lstStyle/>
        <a:p>
          <a:endParaRPr lang="zh-CN" altLang="en-US"/>
        </a:p>
      </dgm:t>
    </dgm:pt>
    <dgm:pt modelId="{C513811E-763A-4C6F-B1BE-DC1D9DED896A}">
      <dgm:prSet phldrT="[文本]" custT="1"/>
      <dgm:spPr/>
      <dgm:t>
        <a:bodyPr/>
        <a:lstStyle/>
        <a:p>
          <a:r>
            <a:rPr kumimoji="1" lang="zh-CN" altLang="en-US" sz="1400" b="0" kern="1200" dirty="0">
              <a:solidFill>
                <a:schemeClr val="tx1"/>
              </a:solidFill>
              <a:latin typeface="微软雅黑" pitchFamily="34" charset="-122"/>
              <a:ea typeface="微软雅黑" pitchFamily="34" charset="-122"/>
              <a:cs typeface="+mn-cs"/>
            </a:rPr>
            <a:t>机器学习</a:t>
          </a:r>
        </a:p>
      </dgm:t>
    </dgm:pt>
    <dgm:pt modelId="{490F6864-8E45-40B7-80D3-7DB03A82780D}" type="parTrans" cxnId="{03737103-7F97-405F-87B3-10A6DD12D14C}">
      <dgm:prSet/>
      <dgm:spPr/>
      <dgm:t>
        <a:bodyPr/>
        <a:lstStyle/>
        <a:p>
          <a:endParaRPr lang="zh-CN" altLang="en-US"/>
        </a:p>
      </dgm:t>
    </dgm:pt>
    <dgm:pt modelId="{22B59372-3060-4A0A-A6A9-C379B8803153}" type="sibTrans" cxnId="{03737103-7F97-405F-87B3-10A6DD12D14C}">
      <dgm:prSet/>
      <dgm:spPr/>
      <dgm:t>
        <a:bodyPr/>
        <a:lstStyle/>
        <a:p>
          <a:endParaRPr lang="zh-CN" altLang="en-US"/>
        </a:p>
      </dgm:t>
    </dgm:pt>
    <dgm:pt modelId="{8DC1C0B1-4134-4691-9ADE-8610A27112C3}">
      <dgm:prSet phldrT="[文本]" custT="1"/>
      <dgm:spPr/>
      <dgm:t>
        <a:bodyPr/>
        <a:lstStyle/>
        <a:p>
          <a:r>
            <a:rPr kumimoji="1" lang="zh-CN" altLang="en-US" sz="1400" b="0" kern="1200" dirty="0">
              <a:solidFill>
                <a:schemeClr val="tx1"/>
              </a:solidFill>
              <a:latin typeface="微软雅黑" pitchFamily="34" charset="-122"/>
              <a:ea typeface="微软雅黑" pitchFamily="34" charset="-122"/>
              <a:cs typeface="+mn-cs"/>
            </a:rPr>
            <a:t>统计学</a:t>
          </a:r>
        </a:p>
      </dgm:t>
    </dgm:pt>
    <dgm:pt modelId="{C5CD8C3B-A1CF-41A5-94F1-ACD73118EE59}" type="parTrans" cxnId="{F9BDFCCA-0C44-4906-8DC6-1A56F5DA4F2E}">
      <dgm:prSet/>
      <dgm:spPr/>
      <dgm:t>
        <a:bodyPr/>
        <a:lstStyle/>
        <a:p>
          <a:endParaRPr lang="zh-CN" altLang="en-US"/>
        </a:p>
      </dgm:t>
    </dgm:pt>
    <dgm:pt modelId="{25F087A4-AF24-4B50-AE53-C9B5B3A8A536}" type="sibTrans" cxnId="{F9BDFCCA-0C44-4906-8DC6-1A56F5DA4F2E}">
      <dgm:prSet/>
      <dgm:spPr/>
      <dgm:t>
        <a:bodyPr/>
        <a:lstStyle/>
        <a:p>
          <a:endParaRPr lang="zh-CN" altLang="en-US"/>
        </a:p>
      </dgm:t>
    </dgm:pt>
    <dgm:pt modelId="{12A297B3-8FFF-4DFB-88FC-B22BE93687C7}" type="pres">
      <dgm:prSet presAssocID="{DDB1E30A-2A2A-4827-9D6F-922CAEBB14A1}" presName="hierChild1" presStyleCnt="0">
        <dgm:presLayoutVars>
          <dgm:chPref val="1"/>
          <dgm:dir/>
          <dgm:animOne val="branch"/>
          <dgm:animLvl val="lvl"/>
          <dgm:resizeHandles/>
        </dgm:presLayoutVars>
      </dgm:prSet>
      <dgm:spPr/>
    </dgm:pt>
    <dgm:pt modelId="{7533D997-3C84-452A-AF6C-D33430F58EB2}" type="pres">
      <dgm:prSet presAssocID="{7FAFB026-693B-4EC1-8A5E-A2306658255C}" presName="hierRoot1" presStyleCnt="0"/>
      <dgm:spPr/>
    </dgm:pt>
    <dgm:pt modelId="{18EF775E-42F7-4D9A-A648-39F10EF17DFE}" type="pres">
      <dgm:prSet presAssocID="{7FAFB026-693B-4EC1-8A5E-A2306658255C}" presName="composite" presStyleCnt="0"/>
      <dgm:spPr/>
    </dgm:pt>
    <dgm:pt modelId="{14DB0889-A3B4-4435-B0D3-DFED11125746}" type="pres">
      <dgm:prSet presAssocID="{7FAFB026-693B-4EC1-8A5E-A2306658255C}" presName="background" presStyleLbl="node0" presStyleIdx="0" presStyleCnt="1"/>
      <dgm:spPr/>
    </dgm:pt>
    <dgm:pt modelId="{D76AE618-22D9-4F44-8646-BB5931E44CA4}" type="pres">
      <dgm:prSet presAssocID="{7FAFB026-693B-4EC1-8A5E-A2306658255C}" presName="text" presStyleLbl="fgAcc0" presStyleIdx="0" presStyleCnt="1" custScaleX="200523">
        <dgm:presLayoutVars>
          <dgm:chPref val="3"/>
        </dgm:presLayoutVars>
      </dgm:prSet>
      <dgm:spPr/>
    </dgm:pt>
    <dgm:pt modelId="{2DA18FA2-990F-4517-91EB-743956B8EEEF}" type="pres">
      <dgm:prSet presAssocID="{7FAFB026-693B-4EC1-8A5E-A2306658255C}" presName="hierChild2" presStyleCnt="0"/>
      <dgm:spPr/>
    </dgm:pt>
    <dgm:pt modelId="{794A2769-0AF6-4354-94EB-54C8B27F215E}" type="pres">
      <dgm:prSet presAssocID="{30C5032D-9BD5-4535-83B3-C5D4066CDC5C}" presName="Name10" presStyleLbl="parChTrans1D2" presStyleIdx="0" presStyleCnt="3"/>
      <dgm:spPr/>
    </dgm:pt>
    <dgm:pt modelId="{BDBAC9F5-A76B-4A8D-A96D-82D20FB81960}" type="pres">
      <dgm:prSet presAssocID="{0BFA99EE-9E7C-4837-B5E6-D39E5C5611F9}" presName="hierRoot2" presStyleCnt="0"/>
      <dgm:spPr/>
    </dgm:pt>
    <dgm:pt modelId="{8451A0BD-3D1C-4E35-834F-564DA713AE56}" type="pres">
      <dgm:prSet presAssocID="{0BFA99EE-9E7C-4837-B5E6-D39E5C5611F9}" presName="composite2" presStyleCnt="0"/>
      <dgm:spPr/>
    </dgm:pt>
    <dgm:pt modelId="{A1B45435-23CC-4355-921A-D1C61B1BE2D0}" type="pres">
      <dgm:prSet presAssocID="{0BFA99EE-9E7C-4837-B5E6-D39E5C5611F9}" presName="background2" presStyleLbl="node2" presStyleIdx="0" presStyleCnt="3"/>
      <dgm:spPr/>
    </dgm:pt>
    <dgm:pt modelId="{D1526CD4-504A-45D7-A84B-2D1B8BA87A88}" type="pres">
      <dgm:prSet presAssocID="{0BFA99EE-9E7C-4837-B5E6-D39E5C5611F9}" presName="text2" presStyleLbl="fgAcc2" presStyleIdx="0" presStyleCnt="3">
        <dgm:presLayoutVars>
          <dgm:chPref val="3"/>
        </dgm:presLayoutVars>
      </dgm:prSet>
      <dgm:spPr/>
    </dgm:pt>
    <dgm:pt modelId="{F744100F-BD51-4E1D-AEF5-7F50F82BA3FF}" type="pres">
      <dgm:prSet presAssocID="{0BFA99EE-9E7C-4837-B5E6-D39E5C5611F9}" presName="hierChild3" presStyleCnt="0"/>
      <dgm:spPr/>
    </dgm:pt>
    <dgm:pt modelId="{B369D91C-CCEE-4C68-B83E-2FDF1E2B5AB1}" type="pres">
      <dgm:prSet presAssocID="{490F6864-8E45-40B7-80D3-7DB03A82780D}" presName="Name10" presStyleLbl="parChTrans1D2" presStyleIdx="1" presStyleCnt="3"/>
      <dgm:spPr/>
    </dgm:pt>
    <dgm:pt modelId="{51053180-C0A4-44DA-BF38-A09FE6CBAE51}" type="pres">
      <dgm:prSet presAssocID="{C513811E-763A-4C6F-B1BE-DC1D9DED896A}" presName="hierRoot2" presStyleCnt="0"/>
      <dgm:spPr/>
    </dgm:pt>
    <dgm:pt modelId="{4E77A469-1A62-40DB-A654-396AB1D92AFF}" type="pres">
      <dgm:prSet presAssocID="{C513811E-763A-4C6F-B1BE-DC1D9DED896A}" presName="composite2" presStyleCnt="0"/>
      <dgm:spPr/>
    </dgm:pt>
    <dgm:pt modelId="{3681473C-2DE5-4F87-821B-F3951F490F28}" type="pres">
      <dgm:prSet presAssocID="{C513811E-763A-4C6F-B1BE-DC1D9DED896A}" presName="background2" presStyleLbl="node2" presStyleIdx="1" presStyleCnt="3"/>
      <dgm:spPr/>
    </dgm:pt>
    <dgm:pt modelId="{FBEEE3C0-1035-4FDB-8884-1F14771FB953}" type="pres">
      <dgm:prSet presAssocID="{C513811E-763A-4C6F-B1BE-DC1D9DED896A}" presName="text2" presStyleLbl="fgAcc2" presStyleIdx="1" presStyleCnt="3">
        <dgm:presLayoutVars>
          <dgm:chPref val="3"/>
        </dgm:presLayoutVars>
      </dgm:prSet>
      <dgm:spPr/>
    </dgm:pt>
    <dgm:pt modelId="{974CE04F-7FA4-4EF2-9E9A-7F347951D027}" type="pres">
      <dgm:prSet presAssocID="{C513811E-763A-4C6F-B1BE-DC1D9DED896A}" presName="hierChild3" presStyleCnt="0"/>
      <dgm:spPr/>
    </dgm:pt>
    <dgm:pt modelId="{72397963-1339-4620-936E-CDAA403F185C}" type="pres">
      <dgm:prSet presAssocID="{C5CD8C3B-A1CF-41A5-94F1-ACD73118EE59}" presName="Name10" presStyleLbl="parChTrans1D2" presStyleIdx="2" presStyleCnt="3"/>
      <dgm:spPr/>
    </dgm:pt>
    <dgm:pt modelId="{50FBF725-E69C-471B-BE4A-0C8FD2DDC52D}" type="pres">
      <dgm:prSet presAssocID="{8DC1C0B1-4134-4691-9ADE-8610A27112C3}" presName="hierRoot2" presStyleCnt="0"/>
      <dgm:spPr/>
    </dgm:pt>
    <dgm:pt modelId="{AA0D91E1-C6B9-4DF0-A560-61C76F8BDD66}" type="pres">
      <dgm:prSet presAssocID="{8DC1C0B1-4134-4691-9ADE-8610A27112C3}" presName="composite2" presStyleCnt="0"/>
      <dgm:spPr/>
    </dgm:pt>
    <dgm:pt modelId="{947B263A-43BD-4322-B554-C0B0BDFC86B6}" type="pres">
      <dgm:prSet presAssocID="{8DC1C0B1-4134-4691-9ADE-8610A27112C3}" presName="background2" presStyleLbl="node2" presStyleIdx="2" presStyleCnt="3"/>
      <dgm:spPr/>
    </dgm:pt>
    <dgm:pt modelId="{A1F9DBEB-DC30-4FDA-A960-0DAF03927C36}" type="pres">
      <dgm:prSet presAssocID="{8DC1C0B1-4134-4691-9ADE-8610A27112C3}" presName="text2" presStyleLbl="fgAcc2" presStyleIdx="2" presStyleCnt="3">
        <dgm:presLayoutVars>
          <dgm:chPref val="3"/>
        </dgm:presLayoutVars>
      </dgm:prSet>
      <dgm:spPr/>
    </dgm:pt>
    <dgm:pt modelId="{5402ED09-BCA0-4EB7-807A-76DDC3D516BC}" type="pres">
      <dgm:prSet presAssocID="{8DC1C0B1-4134-4691-9ADE-8610A27112C3}" presName="hierChild3" presStyleCnt="0"/>
      <dgm:spPr/>
    </dgm:pt>
  </dgm:ptLst>
  <dgm:cxnLst>
    <dgm:cxn modelId="{DC0D4502-CE1C-448D-BC6C-6D4F904DCDCC}" type="presOf" srcId="{8DC1C0B1-4134-4691-9ADE-8610A27112C3}" destId="{A1F9DBEB-DC30-4FDA-A960-0DAF03927C36}" srcOrd="0" destOrd="0" presId="urn:microsoft.com/office/officeart/2005/8/layout/hierarchy1"/>
    <dgm:cxn modelId="{03737103-7F97-405F-87B3-10A6DD12D14C}" srcId="{7FAFB026-693B-4EC1-8A5E-A2306658255C}" destId="{C513811E-763A-4C6F-B1BE-DC1D9DED896A}" srcOrd="1" destOrd="0" parTransId="{490F6864-8E45-40B7-80D3-7DB03A82780D}" sibTransId="{22B59372-3060-4A0A-A6A9-C379B8803153}"/>
    <dgm:cxn modelId="{6BCB1D14-FDD9-44DC-BC6F-1CAEF8155EF6}" type="presOf" srcId="{DDB1E30A-2A2A-4827-9D6F-922CAEBB14A1}" destId="{12A297B3-8FFF-4DFB-88FC-B22BE93687C7}" srcOrd="0" destOrd="0" presId="urn:microsoft.com/office/officeart/2005/8/layout/hierarchy1"/>
    <dgm:cxn modelId="{AE3CD734-44B6-40CA-BF59-00E390F8EE1A}" type="presOf" srcId="{30C5032D-9BD5-4535-83B3-C5D4066CDC5C}" destId="{794A2769-0AF6-4354-94EB-54C8B27F215E}" srcOrd="0" destOrd="0" presId="urn:microsoft.com/office/officeart/2005/8/layout/hierarchy1"/>
    <dgm:cxn modelId="{A1793861-95B5-4D31-A8D6-B019632C25EF}" type="presOf" srcId="{C513811E-763A-4C6F-B1BE-DC1D9DED896A}" destId="{FBEEE3C0-1035-4FDB-8884-1F14771FB953}" srcOrd="0" destOrd="0" presId="urn:microsoft.com/office/officeart/2005/8/layout/hierarchy1"/>
    <dgm:cxn modelId="{7E348363-6742-4BF5-AD48-9281E79CA405}" type="presOf" srcId="{C5CD8C3B-A1CF-41A5-94F1-ACD73118EE59}" destId="{72397963-1339-4620-936E-CDAA403F185C}" srcOrd="0" destOrd="0" presId="urn:microsoft.com/office/officeart/2005/8/layout/hierarchy1"/>
    <dgm:cxn modelId="{F6B94884-3952-4CE1-B3E2-E766C47965B3}" type="presOf" srcId="{0BFA99EE-9E7C-4837-B5E6-D39E5C5611F9}" destId="{D1526CD4-504A-45D7-A84B-2D1B8BA87A88}" srcOrd="0" destOrd="0" presId="urn:microsoft.com/office/officeart/2005/8/layout/hierarchy1"/>
    <dgm:cxn modelId="{1B0524A8-18BD-40A7-9509-B78B7C224A68}" srcId="{DDB1E30A-2A2A-4827-9D6F-922CAEBB14A1}" destId="{7FAFB026-693B-4EC1-8A5E-A2306658255C}" srcOrd="0" destOrd="0" parTransId="{D54B29B2-2865-456E-9D6D-38893EE3AA92}" sibTransId="{B5F4D01B-4029-4202-A459-5494CABCD691}"/>
    <dgm:cxn modelId="{1D092AB0-89E3-42FA-850A-B9BB6ED5AF7F}" type="presOf" srcId="{7FAFB026-693B-4EC1-8A5E-A2306658255C}" destId="{D76AE618-22D9-4F44-8646-BB5931E44CA4}" srcOrd="0" destOrd="0" presId="urn:microsoft.com/office/officeart/2005/8/layout/hierarchy1"/>
    <dgm:cxn modelId="{F9BDFCCA-0C44-4906-8DC6-1A56F5DA4F2E}" srcId="{7FAFB026-693B-4EC1-8A5E-A2306658255C}" destId="{8DC1C0B1-4134-4691-9ADE-8610A27112C3}" srcOrd="2" destOrd="0" parTransId="{C5CD8C3B-A1CF-41A5-94F1-ACD73118EE59}" sibTransId="{25F087A4-AF24-4B50-AE53-C9B5B3A8A536}"/>
    <dgm:cxn modelId="{9DFE3CDF-15AC-463B-9736-C723D4570579}" type="presOf" srcId="{490F6864-8E45-40B7-80D3-7DB03A82780D}" destId="{B369D91C-CCEE-4C68-B83E-2FDF1E2B5AB1}" srcOrd="0" destOrd="0" presId="urn:microsoft.com/office/officeart/2005/8/layout/hierarchy1"/>
    <dgm:cxn modelId="{D7A9DFE7-A001-4C7A-9502-6961B0A5D7AB}" srcId="{7FAFB026-693B-4EC1-8A5E-A2306658255C}" destId="{0BFA99EE-9E7C-4837-B5E6-D39E5C5611F9}" srcOrd="0" destOrd="0" parTransId="{30C5032D-9BD5-4535-83B3-C5D4066CDC5C}" sibTransId="{7BD9CFB5-B21A-44E5-902C-D3346E41F99E}"/>
    <dgm:cxn modelId="{F4FAA57A-743D-497A-8260-11C010200D1F}" type="presParOf" srcId="{12A297B3-8FFF-4DFB-88FC-B22BE93687C7}" destId="{7533D997-3C84-452A-AF6C-D33430F58EB2}" srcOrd="0" destOrd="0" presId="urn:microsoft.com/office/officeart/2005/8/layout/hierarchy1"/>
    <dgm:cxn modelId="{09F5F76A-E51A-43D2-B50D-CB783E859E96}" type="presParOf" srcId="{7533D997-3C84-452A-AF6C-D33430F58EB2}" destId="{18EF775E-42F7-4D9A-A648-39F10EF17DFE}" srcOrd="0" destOrd="0" presId="urn:microsoft.com/office/officeart/2005/8/layout/hierarchy1"/>
    <dgm:cxn modelId="{B882FEC7-4C5E-416F-BDF4-4CFA3653D596}" type="presParOf" srcId="{18EF775E-42F7-4D9A-A648-39F10EF17DFE}" destId="{14DB0889-A3B4-4435-B0D3-DFED11125746}" srcOrd="0" destOrd="0" presId="urn:microsoft.com/office/officeart/2005/8/layout/hierarchy1"/>
    <dgm:cxn modelId="{AE050157-5CE6-4249-87CA-9CFD4E67873A}" type="presParOf" srcId="{18EF775E-42F7-4D9A-A648-39F10EF17DFE}" destId="{D76AE618-22D9-4F44-8646-BB5931E44CA4}" srcOrd="1" destOrd="0" presId="urn:microsoft.com/office/officeart/2005/8/layout/hierarchy1"/>
    <dgm:cxn modelId="{CC0F9022-7858-4983-ADA5-921C99CC936E}" type="presParOf" srcId="{7533D997-3C84-452A-AF6C-D33430F58EB2}" destId="{2DA18FA2-990F-4517-91EB-743956B8EEEF}" srcOrd="1" destOrd="0" presId="urn:microsoft.com/office/officeart/2005/8/layout/hierarchy1"/>
    <dgm:cxn modelId="{55B61FA1-8BB2-4064-92ED-6161E83E57EF}" type="presParOf" srcId="{2DA18FA2-990F-4517-91EB-743956B8EEEF}" destId="{794A2769-0AF6-4354-94EB-54C8B27F215E}" srcOrd="0" destOrd="0" presId="urn:microsoft.com/office/officeart/2005/8/layout/hierarchy1"/>
    <dgm:cxn modelId="{D535CDF7-F4B2-4D99-B3E0-2BC5C8732D65}" type="presParOf" srcId="{2DA18FA2-990F-4517-91EB-743956B8EEEF}" destId="{BDBAC9F5-A76B-4A8D-A96D-82D20FB81960}" srcOrd="1" destOrd="0" presId="urn:microsoft.com/office/officeart/2005/8/layout/hierarchy1"/>
    <dgm:cxn modelId="{BE44839C-644E-45CD-B62E-5FBC5BC31097}" type="presParOf" srcId="{BDBAC9F5-A76B-4A8D-A96D-82D20FB81960}" destId="{8451A0BD-3D1C-4E35-834F-564DA713AE56}" srcOrd="0" destOrd="0" presId="urn:microsoft.com/office/officeart/2005/8/layout/hierarchy1"/>
    <dgm:cxn modelId="{AEF60263-2EEE-4AF9-8898-56262D78D0E9}" type="presParOf" srcId="{8451A0BD-3D1C-4E35-834F-564DA713AE56}" destId="{A1B45435-23CC-4355-921A-D1C61B1BE2D0}" srcOrd="0" destOrd="0" presId="urn:microsoft.com/office/officeart/2005/8/layout/hierarchy1"/>
    <dgm:cxn modelId="{9B25E96D-DC7A-46F3-BCA2-45F6574348C2}" type="presParOf" srcId="{8451A0BD-3D1C-4E35-834F-564DA713AE56}" destId="{D1526CD4-504A-45D7-A84B-2D1B8BA87A88}" srcOrd="1" destOrd="0" presId="urn:microsoft.com/office/officeart/2005/8/layout/hierarchy1"/>
    <dgm:cxn modelId="{05DC78CD-9137-4EEE-B67D-A664DDD26FA1}" type="presParOf" srcId="{BDBAC9F5-A76B-4A8D-A96D-82D20FB81960}" destId="{F744100F-BD51-4E1D-AEF5-7F50F82BA3FF}" srcOrd="1" destOrd="0" presId="urn:microsoft.com/office/officeart/2005/8/layout/hierarchy1"/>
    <dgm:cxn modelId="{9AA40EC5-483E-4B17-9F5A-B4B5B55AD787}" type="presParOf" srcId="{2DA18FA2-990F-4517-91EB-743956B8EEEF}" destId="{B369D91C-CCEE-4C68-B83E-2FDF1E2B5AB1}" srcOrd="2" destOrd="0" presId="urn:microsoft.com/office/officeart/2005/8/layout/hierarchy1"/>
    <dgm:cxn modelId="{EF66E9FC-EC9A-44CC-9769-766E4C50D22B}" type="presParOf" srcId="{2DA18FA2-990F-4517-91EB-743956B8EEEF}" destId="{51053180-C0A4-44DA-BF38-A09FE6CBAE51}" srcOrd="3" destOrd="0" presId="urn:microsoft.com/office/officeart/2005/8/layout/hierarchy1"/>
    <dgm:cxn modelId="{39A5E58D-E189-4937-AE2C-F267493E5672}" type="presParOf" srcId="{51053180-C0A4-44DA-BF38-A09FE6CBAE51}" destId="{4E77A469-1A62-40DB-A654-396AB1D92AFF}" srcOrd="0" destOrd="0" presId="urn:microsoft.com/office/officeart/2005/8/layout/hierarchy1"/>
    <dgm:cxn modelId="{0F48D2A8-BA83-4FC6-92C3-F73B411EB6E8}" type="presParOf" srcId="{4E77A469-1A62-40DB-A654-396AB1D92AFF}" destId="{3681473C-2DE5-4F87-821B-F3951F490F28}" srcOrd="0" destOrd="0" presId="urn:microsoft.com/office/officeart/2005/8/layout/hierarchy1"/>
    <dgm:cxn modelId="{D8DCA14F-C611-4E2E-8C82-C8A25C759E5B}" type="presParOf" srcId="{4E77A469-1A62-40DB-A654-396AB1D92AFF}" destId="{FBEEE3C0-1035-4FDB-8884-1F14771FB953}" srcOrd="1" destOrd="0" presId="urn:microsoft.com/office/officeart/2005/8/layout/hierarchy1"/>
    <dgm:cxn modelId="{62C44AAA-6A37-47BF-AA45-F80B0438495D}" type="presParOf" srcId="{51053180-C0A4-44DA-BF38-A09FE6CBAE51}" destId="{974CE04F-7FA4-4EF2-9E9A-7F347951D027}" srcOrd="1" destOrd="0" presId="urn:microsoft.com/office/officeart/2005/8/layout/hierarchy1"/>
    <dgm:cxn modelId="{E3C6ED8E-FB48-4DF0-8BCE-AA7F3CA69186}" type="presParOf" srcId="{2DA18FA2-990F-4517-91EB-743956B8EEEF}" destId="{72397963-1339-4620-936E-CDAA403F185C}" srcOrd="4" destOrd="0" presId="urn:microsoft.com/office/officeart/2005/8/layout/hierarchy1"/>
    <dgm:cxn modelId="{05E2DC9A-16E0-43CB-BF28-0D244F9DBCF5}" type="presParOf" srcId="{2DA18FA2-990F-4517-91EB-743956B8EEEF}" destId="{50FBF725-E69C-471B-BE4A-0C8FD2DDC52D}" srcOrd="5" destOrd="0" presId="urn:microsoft.com/office/officeart/2005/8/layout/hierarchy1"/>
    <dgm:cxn modelId="{E2D35B3B-E8A3-4B84-8FCA-55DEC3EE87A3}" type="presParOf" srcId="{50FBF725-E69C-471B-BE4A-0C8FD2DDC52D}" destId="{AA0D91E1-C6B9-4DF0-A560-61C76F8BDD66}" srcOrd="0" destOrd="0" presId="urn:microsoft.com/office/officeart/2005/8/layout/hierarchy1"/>
    <dgm:cxn modelId="{BED2A8DB-CCE7-4E8D-B781-436A4891BB1E}" type="presParOf" srcId="{AA0D91E1-C6B9-4DF0-A560-61C76F8BDD66}" destId="{947B263A-43BD-4322-B554-C0B0BDFC86B6}" srcOrd="0" destOrd="0" presId="urn:microsoft.com/office/officeart/2005/8/layout/hierarchy1"/>
    <dgm:cxn modelId="{2CD52E66-01A6-45AC-8EB0-2B09911E296C}" type="presParOf" srcId="{AA0D91E1-C6B9-4DF0-A560-61C76F8BDD66}" destId="{A1F9DBEB-DC30-4FDA-A960-0DAF03927C36}" srcOrd="1" destOrd="0" presId="urn:microsoft.com/office/officeart/2005/8/layout/hierarchy1"/>
    <dgm:cxn modelId="{ABD50899-8B3E-4437-9B00-1B979DFF6E25}" type="presParOf" srcId="{50FBF725-E69C-471B-BE4A-0C8FD2DDC52D}" destId="{5402ED09-BCA0-4EB7-807A-76DDC3D516B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16FB07-0F90-41D2-A2C2-F3BD1F931602}" type="doc">
      <dgm:prSet loTypeId="urn:microsoft.com/office/officeart/2005/8/layout/equation1" loCatId="process" qsTypeId="urn:microsoft.com/office/officeart/2005/8/quickstyle/simple1" qsCatId="simple" csTypeId="urn:microsoft.com/office/officeart/2005/8/colors/accent2_4" csCatId="accent2" phldr="1"/>
      <dgm:spPr/>
    </dgm:pt>
    <dgm:pt modelId="{7F59CE60-4982-4B5C-AD59-72803741706B}">
      <dgm:prSet phldrT="[文本]" custT="1"/>
      <dgm:spPr/>
      <dgm:t>
        <a:bodyPr/>
        <a:lstStyle/>
        <a:p>
          <a:r>
            <a:rPr lang="zh-CN" altLang="en-US" sz="1800" b="1" dirty="0">
              <a:latin typeface="微软雅黑" pitchFamily="34" charset="-122"/>
              <a:ea typeface="微软雅黑" pitchFamily="34" charset="-122"/>
            </a:rPr>
            <a:t>数据管理</a:t>
          </a:r>
        </a:p>
      </dgm:t>
    </dgm:pt>
    <dgm:pt modelId="{31A8E9D0-503E-4FCF-B0A0-5247D8C10A58}" type="parTrans" cxnId="{0B640838-1439-4C6F-A073-86715BCB7BFC}">
      <dgm:prSet/>
      <dgm:spPr/>
      <dgm:t>
        <a:bodyPr/>
        <a:lstStyle/>
        <a:p>
          <a:endParaRPr lang="zh-CN" altLang="en-US" sz="1800" b="1">
            <a:latin typeface="华文细黑" pitchFamily="2" charset="-122"/>
            <a:ea typeface="华文细黑" pitchFamily="2" charset="-122"/>
          </a:endParaRPr>
        </a:p>
      </dgm:t>
    </dgm:pt>
    <dgm:pt modelId="{BF2A7265-B713-491B-91AE-44F73C6A88A0}" type="sibTrans" cxnId="{0B640838-1439-4C6F-A073-86715BCB7BFC}">
      <dgm:prSet custT="1"/>
      <dgm:spPr/>
      <dgm:t>
        <a:bodyPr/>
        <a:lstStyle/>
        <a:p>
          <a:endParaRPr lang="zh-CN" altLang="en-US" sz="1800" b="1">
            <a:latin typeface="华文细黑" pitchFamily="2" charset="-122"/>
            <a:ea typeface="华文细黑" pitchFamily="2" charset="-122"/>
          </a:endParaRPr>
        </a:p>
      </dgm:t>
    </dgm:pt>
    <dgm:pt modelId="{90106EB8-5346-4B53-8098-425B7BB57F9E}">
      <dgm:prSet phldrT="[文本]" custT="1"/>
      <dgm:spPr/>
      <dgm:t>
        <a:bodyPr/>
        <a:lstStyle/>
        <a:p>
          <a:r>
            <a:rPr lang="zh-CN" altLang="en-US" sz="1800" b="1" dirty="0">
              <a:latin typeface="微软雅黑" pitchFamily="34" charset="-122"/>
              <a:ea typeface="微软雅黑" pitchFamily="34" charset="-122"/>
            </a:rPr>
            <a:t>数据分析</a:t>
          </a:r>
        </a:p>
      </dgm:t>
    </dgm:pt>
    <dgm:pt modelId="{DD324551-1E0D-4E0B-9351-1E0EC4AE2EA8}" type="parTrans" cxnId="{B85425DE-3748-4D5C-B3A8-64B21EBA0032}">
      <dgm:prSet/>
      <dgm:spPr/>
      <dgm:t>
        <a:bodyPr/>
        <a:lstStyle/>
        <a:p>
          <a:endParaRPr lang="zh-CN" altLang="en-US" sz="1800" b="1">
            <a:latin typeface="华文细黑" pitchFamily="2" charset="-122"/>
            <a:ea typeface="华文细黑" pitchFamily="2" charset="-122"/>
          </a:endParaRPr>
        </a:p>
      </dgm:t>
    </dgm:pt>
    <dgm:pt modelId="{4A1F3262-BE32-481B-BE51-74223B44D743}" type="sibTrans" cxnId="{B85425DE-3748-4D5C-B3A8-64B21EBA0032}">
      <dgm:prSet custT="1"/>
      <dgm:spPr/>
      <dgm:t>
        <a:bodyPr/>
        <a:lstStyle/>
        <a:p>
          <a:endParaRPr lang="zh-CN" altLang="en-US" sz="1800" b="1">
            <a:latin typeface="华文细黑" pitchFamily="2" charset="-122"/>
            <a:ea typeface="华文细黑" pitchFamily="2" charset="-122"/>
          </a:endParaRPr>
        </a:p>
      </dgm:t>
    </dgm:pt>
    <dgm:pt modelId="{B1F4FADA-A4EB-4A18-AD76-1722278ACBA6}">
      <dgm:prSet phldrT="[文本]" custT="1">
        <dgm:style>
          <a:lnRef idx="2">
            <a:schemeClr val="accent2">
              <a:shade val="50000"/>
            </a:schemeClr>
          </a:lnRef>
          <a:fillRef idx="1">
            <a:schemeClr val="accent2"/>
          </a:fillRef>
          <a:effectRef idx="0">
            <a:schemeClr val="accent2"/>
          </a:effectRef>
          <a:fontRef idx="minor">
            <a:schemeClr val="lt1"/>
          </a:fontRef>
        </dgm:style>
      </dgm:prSet>
      <dgm:spPr/>
      <dgm:t>
        <a:bodyPr/>
        <a:lstStyle/>
        <a:p>
          <a:pPr>
            <a:spcAft>
              <a:spcPts val="0"/>
            </a:spcAft>
          </a:pPr>
          <a:r>
            <a:rPr lang="zh-CN" altLang="en-US" sz="1800" b="1" dirty="0">
              <a:latin typeface="微软雅黑" pitchFamily="34" charset="-122"/>
              <a:ea typeface="微软雅黑" pitchFamily="34" charset="-122"/>
            </a:rPr>
            <a:t>大数据</a:t>
          </a:r>
          <a:endParaRPr lang="en-US" altLang="zh-CN" sz="1800" b="1" dirty="0">
            <a:latin typeface="微软雅黑" pitchFamily="34" charset="-122"/>
            <a:ea typeface="微软雅黑" pitchFamily="34" charset="-122"/>
          </a:endParaRPr>
        </a:p>
        <a:p>
          <a:pPr>
            <a:spcAft>
              <a:spcPts val="0"/>
            </a:spcAft>
          </a:pPr>
          <a:r>
            <a:rPr lang="zh-CN" altLang="en-US" sz="1800" b="1" dirty="0">
              <a:latin typeface="微软雅黑" pitchFamily="34" charset="-122"/>
              <a:ea typeface="微软雅黑" pitchFamily="34" charset="-122"/>
            </a:rPr>
            <a:t>应用</a:t>
          </a:r>
        </a:p>
      </dgm:t>
    </dgm:pt>
    <dgm:pt modelId="{ABE9EC90-BD01-4EFA-98AF-593DE0E00A45}" type="parTrans" cxnId="{689BEFC3-D330-497A-8F3B-8B1577C5FAFD}">
      <dgm:prSet/>
      <dgm:spPr/>
      <dgm:t>
        <a:bodyPr/>
        <a:lstStyle/>
        <a:p>
          <a:endParaRPr lang="zh-CN" altLang="en-US" sz="1800" b="1">
            <a:latin typeface="华文细黑" pitchFamily="2" charset="-122"/>
            <a:ea typeface="华文细黑" pitchFamily="2" charset="-122"/>
          </a:endParaRPr>
        </a:p>
      </dgm:t>
    </dgm:pt>
    <dgm:pt modelId="{0BF15C4D-9C62-4B62-B744-367EFE24E847}" type="sibTrans" cxnId="{689BEFC3-D330-497A-8F3B-8B1577C5FAFD}">
      <dgm:prSet/>
      <dgm:spPr/>
      <dgm:t>
        <a:bodyPr/>
        <a:lstStyle/>
        <a:p>
          <a:endParaRPr lang="zh-CN" altLang="en-US" sz="1800" b="1">
            <a:latin typeface="华文细黑" pitchFamily="2" charset="-122"/>
            <a:ea typeface="华文细黑" pitchFamily="2" charset="-122"/>
          </a:endParaRPr>
        </a:p>
      </dgm:t>
    </dgm:pt>
    <dgm:pt modelId="{597BC7FD-8180-408F-A355-1E3950D2B9A1}" type="pres">
      <dgm:prSet presAssocID="{FB16FB07-0F90-41D2-A2C2-F3BD1F931602}" presName="linearFlow" presStyleCnt="0">
        <dgm:presLayoutVars>
          <dgm:dir/>
          <dgm:resizeHandles val="exact"/>
        </dgm:presLayoutVars>
      </dgm:prSet>
      <dgm:spPr/>
    </dgm:pt>
    <dgm:pt modelId="{EBEE932B-D0E4-40B1-AFC6-C3E6082DDA12}" type="pres">
      <dgm:prSet presAssocID="{7F59CE60-4982-4B5C-AD59-72803741706B}" presName="node" presStyleLbl="node1" presStyleIdx="0" presStyleCnt="3" custScaleX="123307" custScaleY="111685">
        <dgm:presLayoutVars>
          <dgm:bulletEnabled val="1"/>
        </dgm:presLayoutVars>
      </dgm:prSet>
      <dgm:spPr/>
    </dgm:pt>
    <dgm:pt modelId="{6B8D653A-3C76-4EF5-8E13-3C967F3A9105}" type="pres">
      <dgm:prSet presAssocID="{BF2A7265-B713-491B-91AE-44F73C6A88A0}" presName="spacerL" presStyleCnt="0"/>
      <dgm:spPr/>
    </dgm:pt>
    <dgm:pt modelId="{4D9C4B6E-9C9A-42A9-BFA3-7ED0D8F832AD}" type="pres">
      <dgm:prSet presAssocID="{BF2A7265-B713-491B-91AE-44F73C6A88A0}" presName="sibTrans" presStyleLbl="sibTrans2D1" presStyleIdx="0" presStyleCnt="2"/>
      <dgm:spPr/>
    </dgm:pt>
    <dgm:pt modelId="{D655AEB0-E630-43A6-81D9-E5641A15F0D2}" type="pres">
      <dgm:prSet presAssocID="{BF2A7265-B713-491B-91AE-44F73C6A88A0}" presName="spacerR" presStyleCnt="0"/>
      <dgm:spPr/>
    </dgm:pt>
    <dgm:pt modelId="{AB620AA4-E873-4AED-AC42-F3745CFFE31F}" type="pres">
      <dgm:prSet presAssocID="{90106EB8-5346-4B53-8098-425B7BB57F9E}" presName="node" presStyleLbl="node1" presStyleIdx="1" presStyleCnt="3" custScaleX="122853" custScaleY="109573">
        <dgm:presLayoutVars>
          <dgm:bulletEnabled val="1"/>
        </dgm:presLayoutVars>
      </dgm:prSet>
      <dgm:spPr/>
    </dgm:pt>
    <dgm:pt modelId="{C81F975D-0855-4591-B243-9B07C86D07F7}" type="pres">
      <dgm:prSet presAssocID="{4A1F3262-BE32-481B-BE51-74223B44D743}" presName="spacerL" presStyleCnt="0"/>
      <dgm:spPr/>
    </dgm:pt>
    <dgm:pt modelId="{2766E74D-FA65-4244-A775-455044B2156A}" type="pres">
      <dgm:prSet presAssocID="{4A1F3262-BE32-481B-BE51-74223B44D743}" presName="sibTrans" presStyleLbl="sibTrans2D1" presStyleIdx="1" presStyleCnt="2"/>
      <dgm:spPr/>
    </dgm:pt>
    <dgm:pt modelId="{F596F45B-6381-4806-9785-2119C4FAD0D8}" type="pres">
      <dgm:prSet presAssocID="{4A1F3262-BE32-481B-BE51-74223B44D743}" presName="spacerR" presStyleCnt="0"/>
      <dgm:spPr/>
    </dgm:pt>
    <dgm:pt modelId="{DC70D87F-F4CD-43BD-A37E-F4D7A86CDE94}" type="pres">
      <dgm:prSet presAssocID="{B1F4FADA-A4EB-4A18-AD76-1722278ACBA6}" presName="node" presStyleLbl="node1" presStyleIdx="2" presStyleCnt="3" custScaleX="103869" custScaleY="102914" custLinFactNeighborX="-12778" custLinFactNeighborY="-4066">
        <dgm:presLayoutVars>
          <dgm:bulletEnabled val="1"/>
        </dgm:presLayoutVars>
      </dgm:prSet>
      <dgm:spPr/>
    </dgm:pt>
  </dgm:ptLst>
  <dgm:cxnLst>
    <dgm:cxn modelId="{3DF0D723-90FC-4C3D-94CB-373084B95DCF}" type="presOf" srcId="{7F59CE60-4982-4B5C-AD59-72803741706B}" destId="{EBEE932B-D0E4-40B1-AFC6-C3E6082DDA12}" srcOrd="0" destOrd="0" presId="urn:microsoft.com/office/officeart/2005/8/layout/equation1"/>
    <dgm:cxn modelId="{0B640838-1439-4C6F-A073-86715BCB7BFC}" srcId="{FB16FB07-0F90-41D2-A2C2-F3BD1F931602}" destId="{7F59CE60-4982-4B5C-AD59-72803741706B}" srcOrd="0" destOrd="0" parTransId="{31A8E9D0-503E-4FCF-B0A0-5247D8C10A58}" sibTransId="{BF2A7265-B713-491B-91AE-44F73C6A88A0}"/>
    <dgm:cxn modelId="{140A024C-AB58-4EE7-95AB-A24B40715DD4}" type="presOf" srcId="{FB16FB07-0F90-41D2-A2C2-F3BD1F931602}" destId="{597BC7FD-8180-408F-A355-1E3950D2B9A1}" srcOrd="0" destOrd="0" presId="urn:microsoft.com/office/officeart/2005/8/layout/equation1"/>
    <dgm:cxn modelId="{8663497C-FF59-420E-9EC1-80D08A5E6ADC}" type="presOf" srcId="{4A1F3262-BE32-481B-BE51-74223B44D743}" destId="{2766E74D-FA65-4244-A775-455044B2156A}" srcOrd="0" destOrd="0" presId="urn:microsoft.com/office/officeart/2005/8/layout/equation1"/>
    <dgm:cxn modelId="{EEA141BD-D5A2-4EAA-A0CA-64D8F7183F1B}" type="presOf" srcId="{B1F4FADA-A4EB-4A18-AD76-1722278ACBA6}" destId="{DC70D87F-F4CD-43BD-A37E-F4D7A86CDE94}" srcOrd="0" destOrd="0" presId="urn:microsoft.com/office/officeart/2005/8/layout/equation1"/>
    <dgm:cxn modelId="{689BEFC3-D330-497A-8F3B-8B1577C5FAFD}" srcId="{FB16FB07-0F90-41D2-A2C2-F3BD1F931602}" destId="{B1F4FADA-A4EB-4A18-AD76-1722278ACBA6}" srcOrd="2" destOrd="0" parTransId="{ABE9EC90-BD01-4EFA-98AF-593DE0E00A45}" sibTransId="{0BF15C4D-9C62-4B62-B744-367EFE24E847}"/>
    <dgm:cxn modelId="{A10F50D4-05CA-4F6D-A1F1-650195BF46B8}" type="presOf" srcId="{90106EB8-5346-4B53-8098-425B7BB57F9E}" destId="{AB620AA4-E873-4AED-AC42-F3745CFFE31F}" srcOrd="0" destOrd="0" presId="urn:microsoft.com/office/officeart/2005/8/layout/equation1"/>
    <dgm:cxn modelId="{B85425DE-3748-4D5C-B3A8-64B21EBA0032}" srcId="{FB16FB07-0F90-41D2-A2C2-F3BD1F931602}" destId="{90106EB8-5346-4B53-8098-425B7BB57F9E}" srcOrd="1" destOrd="0" parTransId="{DD324551-1E0D-4E0B-9351-1E0EC4AE2EA8}" sibTransId="{4A1F3262-BE32-481B-BE51-74223B44D743}"/>
    <dgm:cxn modelId="{070308F4-A486-46AE-8155-D818F214B83C}" type="presOf" srcId="{BF2A7265-B713-491B-91AE-44F73C6A88A0}" destId="{4D9C4B6E-9C9A-42A9-BFA3-7ED0D8F832AD}" srcOrd="0" destOrd="0" presId="urn:microsoft.com/office/officeart/2005/8/layout/equation1"/>
    <dgm:cxn modelId="{B6A1561D-87AA-4919-B608-64AEA78BC93B}" type="presParOf" srcId="{597BC7FD-8180-408F-A355-1E3950D2B9A1}" destId="{EBEE932B-D0E4-40B1-AFC6-C3E6082DDA12}" srcOrd="0" destOrd="0" presId="urn:microsoft.com/office/officeart/2005/8/layout/equation1"/>
    <dgm:cxn modelId="{100A2DEC-8F17-469F-ABEB-A6022BC91F83}" type="presParOf" srcId="{597BC7FD-8180-408F-A355-1E3950D2B9A1}" destId="{6B8D653A-3C76-4EF5-8E13-3C967F3A9105}" srcOrd="1" destOrd="0" presId="urn:microsoft.com/office/officeart/2005/8/layout/equation1"/>
    <dgm:cxn modelId="{E430AF0B-3707-47B7-8A35-8A198524DFA9}" type="presParOf" srcId="{597BC7FD-8180-408F-A355-1E3950D2B9A1}" destId="{4D9C4B6E-9C9A-42A9-BFA3-7ED0D8F832AD}" srcOrd="2" destOrd="0" presId="urn:microsoft.com/office/officeart/2005/8/layout/equation1"/>
    <dgm:cxn modelId="{21EFF3E9-167A-4B72-A1DF-5EC7D7E938CB}" type="presParOf" srcId="{597BC7FD-8180-408F-A355-1E3950D2B9A1}" destId="{D655AEB0-E630-43A6-81D9-E5641A15F0D2}" srcOrd="3" destOrd="0" presId="urn:microsoft.com/office/officeart/2005/8/layout/equation1"/>
    <dgm:cxn modelId="{3E7572C6-9D45-41F9-8B16-35C06E9B412B}" type="presParOf" srcId="{597BC7FD-8180-408F-A355-1E3950D2B9A1}" destId="{AB620AA4-E873-4AED-AC42-F3745CFFE31F}" srcOrd="4" destOrd="0" presId="urn:microsoft.com/office/officeart/2005/8/layout/equation1"/>
    <dgm:cxn modelId="{04BD6F12-D40C-473F-8F2D-EDB096838F85}" type="presParOf" srcId="{597BC7FD-8180-408F-A355-1E3950D2B9A1}" destId="{C81F975D-0855-4591-B243-9B07C86D07F7}" srcOrd="5" destOrd="0" presId="urn:microsoft.com/office/officeart/2005/8/layout/equation1"/>
    <dgm:cxn modelId="{E9464331-A1AC-479E-98A4-7F2524374FA0}" type="presParOf" srcId="{597BC7FD-8180-408F-A355-1E3950D2B9A1}" destId="{2766E74D-FA65-4244-A775-455044B2156A}" srcOrd="6" destOrd="0" presId="urn:microsoft.com/office/officeart/2005/8/layout/equation1"/>
    <dgm:cxn modelId="{AF8948D1-D1AE-4781-9FFF-14957AB89C50}" type="presParOf" srcId="{597BC7FD-8180-408F-A355-1E3950D2B9A1}" destId="{F596F45B-6381-4806-9785-2119C4FAD0D8}" srcOrd="7" destOrd="0" presId="urn:microsoft.com/office/officeart/2005/8/layout/equation1"/>
    <dgm:cxn modelId="{36C8193F-A1E2-41B7-9155-D428527AE0E5}" type="presParOf" srcId="{597BC7FD-8180-408F-A355-1E3950D2B9A1}" destId="{DC70D87F-F4CD-43BD-A37E-F4D7A86CDE94}" srcOrd="8" destOrd="0" presId="urn:microsoft.com/office/officeart/2005/8/layout/equati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8CA1BD1-40C7-40C7-85A5-073E036DD889}" type="doc">
      <dgm:prSet loTypeId="urn:microsoft.com/office/officeart/2005/8/layout/hList1" loCatId="list" qsTypeId="urn:microsoft.com/office/officeart/2005/8/quickstyle/simple1" qsCatId="simple" csTypeId="urn:microsoft.com/office/officeart/2005/8/colors/colorful1#2" csCatId="colorful" phldr="1"/>
      <dgm:spPr/>
      <dgm:t>
        <a:bodyPr/>
        <a:lstStyle/>
        <a:p>
          <a:endParaRPr lang="zh-CN" altLang="en-US"/>
        </a:p>
      </dgm:t>
    </dgm:pt>
    <dgm:pt modelId="{00A006D8-2740-4E1B-AC5D-2DD8143B95FD}">
      <dgm:prSet phldrT="[文本]" custT="1"/>
      <dgm:spPr/>
      <dgm:t>
        <a:bodyPr/>
        <a:lstStyle/>
        <a:p>
          <a:pPr algn="ctr"/>
          <a:r>
            <a:rPr lang="en-US" altLang="zh-CN" sz="2000" b="1" dirty="0">
              <a:latin typeface="Times New Roman" panose="02020603050405020304" pitchFamily="18" charset="0"/>
              <a:cs typeface="Times New Roman" panose="02020603050405020304" pitchFamily="18" charset="0"/>
            </a:rPr>
            <a:t>K</a:t>
          </a:r>
          <a:r>
            <a:rPr lang="zh-CN" altLang="en-US" sz="2000" b="1" dirty="0">
              <a:latin typeface="Times New Roman" panose="02020603050405020304" pitchFamily="18" charset="0"/>
              <a:cs typeface="Times New Roman" panose="02020603050405020304" pitchFamily="18" charset="0"/>
            </a:rPr>
            <a:t>值较小</a:t>
          </a:r>
          <a:endParaRPr lang="zh-CN" altLang="en-US" sz="2000" b="1" dirty="0">
            <a:latin typeface="黑体"/>
            <a:ea typeface="黑体"/>
            <a:cs typeface="黑体"/>
          </a:endParaRPr>
        </a:p>
      </dgm:t>
    </dgm:pt>
    <dgm:pt modelId="{3384260B-54F8-4FE8-8B59-99FF6BABEF34}" type="parTrans" cxnId="{5E8D5EDC-44F9-4BFB-A00C-9851BBE776D7}">
      <dgm:prSet/>
      <dgm:spPr/>
      <dgm:t>
        <a:bodyPr/>
        <a:lstStyle/>
        <a:p>
          <a:pPr algn="l"/>
          <a:endParaRPr lang="zh-CN" altLang="en-US" sz="2000">
            <a:latin typeface="黑体"/>
            <a:ea typeface="黑体"/>
            <a:cs typeface="黑体"/>
          </a:endParaRPr>
        </a:p>
      </dgm:t>
    </dgm:pt>
    <dgm:pt modelId="{BB9B1059-50D2-4E0C-887A-354736B58B85}" type="sibTrans" cxnId="{5E8D5EDC-44F9-4BFB-A00C-9851BBE776D7}">
      <dgm:prSet/>
      <dgm:spPr/>
      <dgm:t>
        <a:bodyPr/>
        <a:lstStyle/>
        <a:p>
          <a:pPr algn="l"/>
          <a:endParaRPr lang="zh-CN" altLang="en-US" sz="2000">
            <a:latin typeface="黑体"/>
            <a:ea typeface="黑体"/>
            <a:cs typeface="黑体"/>
          </a:endParaRPr>
        </a:p>
      </dgm:t>
    </dgm:pt>
    <dgm:pt modelId="{D9015853-C114-4947-921B-6BC56EEB5CE7}">
      <dgm:prSet phldrT="[文本]" custT="1"/>
      <dgm:spPr/>
      <dgm:t>
        <a:bodyPr/>
        <a:lstStyle/>
        <a:p>
          <a:pPr algn="l">
            <a:lnSpc>
              <a:spcPct val="100000"/>
            </a:lnSpc>
            <a:spcBef>
              <a:spcPts val="1800"/>
            </a:spcBef>
            <a:spcAft>
              <a:spcPts val="1200"/>
            </a:spcAft>
          </a:pPr>
          <a:r>
            <a:rPr lang="zh-CN" sz="2000" dirty="0">
              <a:latin typeface="黑体"/>
              <a:ea typeface="黑体"/>
              <a:cs typeface="黑体"/>
            </a:rPr>
            <a:t>“学习”近似误差会减小</a:t>
          </a:r>
          <a:endParaRPr lang="zh-CN" altLang="en-US" sz="2000" dirty="0">
            <a:latin typeface="黑体"/>
            <a:ea typeface="黑体"/>
            <a:cs typeface="黑体"/>
          </a:endParaRPr>
        </a:p>
      </dgm:t>
    </dgm:pt>
    <dgm:pt modelId="{7622CBBA-E08F-451B-A259-957E9261A88A}" type="parTrans" cxnId="{2EF8D9A6-C29A-4215-A5A6-4D01FB5472AA}">
      <dgm:prSet/>
      <dgm:spPr/>
      <dgm:t>
        <a:bodyPr/>
        <a:lstStyle/>
        <a:p>
          <a:pPr algn="l"/>
          <a:endParaRPr lang="zh-CN" altLang="en-US" sz="2000">
            <a:latin typeface="黑体"/>
            <a:ea typeface="黑体"/>
            <a:cs typeface="黑体"/>
          </a:endParaRPr>
        </a:p>
      </dgm:t>
    </dgm:pt>
    <dgm:pt modelId="{B083F6BE-65FF-4A4B-8093-B4B3BA790C74}" type="sibTrans" cxnId="{2EF8D9A6-C29A-4215-A5A6-4D01FB5472AA}">
      <dgm:prSet/>
      <dgm:spPr/>
      <dgm:t>
        <a:bodyPr/>
        <a:lstStyle/>
        <a:p>
          <a:pPr algn="l"/>
          <a:endParaRPr lang="zh-CN" altLang="en-US" sz="2000">
            <a:latin typeface="黑体"/>
            <a:ea typeface="黑体"/>
            <a:cs typeface="黑体"/>
          </a:endParaRPr>
        </a:p>
      </dgm:t>
    </dgm:pt>
    <dgm:pt modelId="{E58FFE82-2576-4BA3-A5E3-63D571770104}">
      <dgm:prSet phldrT="[文本]" custT="1">
        <dgm:style>
          <a:lnRef idx="2">
            <a:schemeClr val="accent6">
              <a:shade val="50000"/>
            </a:schemeClr>
          </a:lnRef>
          <a:fillRef idx="1">
            <a:schemeClr val="accent6"/>
          </a:fillRef>
          <a:effectRef idx="0">
            <a:schemeClr val="accent6"/>
          </a:effectRef>
          <a:fontRef idx="minor">
            <a:schemeClr val="lt1"/>
          </a:fontRef>
        </dgm:style>
      </dgm:prSet>
      <dgm:spPr/>
      <dgm:t>
        <a:bodyPr/>
        <a:lstStyle/>
        <a:p>
          <a:pPr algn="ctr"/>
          <a:r>
            <a:rPr lang="en-US" altLang="zh-CN" sz="2000" b="1" dirty="0">
              <a:latin typeface="Times New Roman" panose="02020603050405020304" pitchFamily="18" charset="0"/>
              <a:cs typeface="Times New Roman" panose="02020603050405020304" pitchFamily="18" charset="0"/>
            </a:rPr>
            <a:t>K</a:t>
          </a:r>
          <a:r>
            <a:rPr lang="zh-CN" altLang="en-US" sz="2000" b="1" dirty="0">
              <a:latin typeface="Times New Roman" panose="02020603050405020304" pitchFamily="18" charset="0"/>
              <a:cs typeface="Times New Roman" panose="02020603050405020304" pitchFamily="18" charset="0"/>
            </a:rPr>
            <a:t>值较大</a:t>
          </a:r>
          <a:endParaRPr lang="zh-CN" altLang="en-US" sz="2000" b="1" dirty="0">
            <a:latin typeface="黑体"/>
            <a:ea typeface="黑体"/>
            <a:cs typeface="黑体"/>
          </a:endParaRPr>
        </a:p>
      </dgm:t>
    </dgm:pt>
    <dgm:pt modelId="{D450FD93-C452-4E48-B3DC-230D8F2415DD}" type="parTrans" cxnId="{A38ACAA0-3B0D-4272-9C44-2A6E3DD34E81}">
      <dgm:prSet/>
      <dgm:spPr/>
      <dgm:t>
        <a:bodyPr/>
        <a:lstStyle/>
        <a:p>
          <a:pPr algn="l"/>
          <a:endParaRPr lang="zh-CN" altLang="en-US" sz="2000">
            <a:latin typeface="黑体"/>
            <a:ea typeface="黑体"/>
            <a:cs typeface="黑体"/>
          </a:endParaRPr>
        </a:p>
      </dgm:t>
    </dgm:pt>
    <dgm:pt modelId="{343AE7D5-2F06-44DB-BB0E-3EED2783A59F}" type="sibTrans" cxnId="{A38ACAA0-3B0D-4272-9C44-2A6E3DD34E81}">
      <dgm:prSet/>
      <dgm:spPr/>
      <dgm:t>
        <a:bodyPr/>
        <a:lstStyle/>
        <a:p>
          <a:pPr algn="l"/>
          <a:endParaRPr lang="zh-CN" altLang="en-US" sz="2000">
            <a:latin typeface="黑体"/>
            <a:ea typeface="黑体"/>
            <a:cs typeface="黑体"/>
          </a:endParaRPr>
        </a:p>
      </dgm:t>
    </dgm:pt>
    <dgm:pt modelId="{ACDF88CE-3990-4FC9-A746-F4CEC3839028}">
      <dgm:prSet phldrT="[文本]" custT="1">
        <dgm:style>
          <a:lnRef idx="1">
            <a:schemeClr val="accent6"/>
          </a:lnRef>
          <a:fillRef idx="2">
            <a:schemeClr val="accent6"/>
          </a:fillRef>
          <a:effectRef idx="1">
            <a:schemeClr val="accent6"/>
          </a:effectRef>
          <a:fontRef idx="minor">
            <a:schemeClr val="dk1"/>
          </a:fontRef>
        </dgm:style>
      </dgm:prSet>
      <dgm:spPr/>
      <dgm:t>
        <a:bodyPr/>
        <a:lstStyle/>
        <a:p>
          <a:pPr algn="l">
            <a:lnSpc>
              <a:spcPct val="100000"/>
            </a:lnSpc>
            <a:spcAft>
              <a:spcPts val="1200"/>
            </a:spcAft>
          </a:pPr>
          <a:r>
            <a:rPr lang="zh-CN" sz="2000" dirty="0">
              <a:latin typeface="黑体"/>
              <a:ea typeface="黑体"/>
              <a:cs typeface="黑体"/>
            </a:rPr>
            <a:t>“学习”近似误差会</a:t>
          </a:r>
          <a:r>
            <a:rPr lang="zh-CN" altLang="en-US" sz="2000" dirty="0">
              <a:latin typeface="黑体"/>
              <a:ea typeface="黑体"/>
              <a:cs typeface="黑体"/>
            </a:rPr>
            <a:t>增大</a:t>
          </a:r>
        </a:p>
      </dgm:t>
    </dgm:pt>
    <dgm:pt modelId="{6F6518B0-0B1A-420D-AD87-177DA1A3E497}" type="parTrans" cxnId="{F1428371-1857-475E-9E62-EE0E67315747}">
      <dgm:prSet/>
      <dgm:spPr/>
      <dgm:t>
        <a:bodyPr/>
        <a:lstStyle/>
        <a:p>
          <a:pPr algn="l"/>
          <a:endParaRPr lang="zh-CN" altLang="en-US" sz="2000">
            <a:latin typeface="黑体"/>
            <a:ea typeface="黑体"/>
            <a:cs typeface="黑体"/>
          </a:endParaRPr>
        </a:p>
      </dgm:t>
    </dgm:pt>
    <dgm:pt modelId="{D981FEC7-38C8-49AC-BC73-BA2F0457319E}" type="sibTrans" cxnId="{F1428371-1857-475E-9E62-EE0E67315747}">
      <dgm:prSet/>
      <dgm:spPr/>
      <dgm:t>
        <a:bodyPr/>
        <a:lstStyle/>
        <a:p>
          <a:pPr algn="l"/>
          <a:endParaRPr lang="zh-CN" altLang="en-US" sz="2000">
            <a:latin typeface="黑体"/>
            <a:ea typeface="黑体"/>
            <a:cs typeface="黑体"/>
          </a:endParaRPr>
        </a:p>
      </dgm:t>
    </dgm:pt>
    <dgm:pt modelId="{95BB8F3D-2AAB-4574-B5B6-2CBE81458A83}">
      <dgm:prSet phldrT="[文本]" custT="1"/>
      <dgm:spPr/>
      <dgm:t>
        <a:bodyPr/>
        <a:lstStyle/>
        <a:p>
          <a:pPr algn="l">
            <a:lnSpc>
              <a:spcPct val="100000"/>
            </a:lnSpc>
            <a:spcBef>
              <a:spcPts val="1800"/>
            </a:spcBef>
            <a:spcAft>
              <a:spcPts val="1200"/>
            </a:spcAft>
          </a:pPr>
          <a:r>
            <a:rPr lang="zh-CN" sz="2000" dirty="0">
              <a:latin typeface="黑体"/>
              <a:ea typeface="黑体"/>
              <a:cs typeface="黑体"/>
            </a:rPr>
            <a:t>“学习”的估计误差会增大</a:t>
          </a:r>
          <a:endParaRPr lang="zh-CN" altLang="en-US" sz="2000" dirty="0">
            <a:latin typeface="黑体"/>
            <a:ea typeface="黑体"/>
            <a:cs typeface="黑体"/>
          </a:endParaRPr>
        </a:p>
      </dgm:t>
    </dgm:pt>
    <dgm:pt modelId="{BA5F03F1-8FB7-4B67-BAE4-A3B31AC0F515}" type="parTrans" cxnId="{6D6D4CE3-1928-4BB9-987A-6C6E1AB8A359}">
      <dgm:prSet/>
      <dgm:spPr/>
      <dgm:t>
        <a:bodyPr/>
        <a:lstStyle/>
        <a:p>
          <a:pPr algn="l"/>
          <a:endParaRPr lang="zh-CN" altLang="en-US" sz="2000">
            <a:latin typeface="黑体"/>
            <a:ea typeface="黑体"/>
            <a:cs typeface="黑体"/>
          </a:endParaRPr>
        </a:p>
      </dgm:t>
    </dgm:pt>
    <dgm:pt modelId="{70F226C5-1FA2-49A4-A5EE-5B33487A747E}" type="sibTrans" cxnId="{6D6D4CE3-1928-4BB9-987A-6C6E1AB8A359}">
      <dgm:prSet/>
      <dgm:spPr/>
      <dgm:t>
        <a:bodyPr/>
        <a:lstStyle/>
        <a:p>
          <a:pPr algn="l"/>
          <a:endParaRPr lang="zh-CN" altLang="en-US" sz="2000">
            <a:latin typeface="黑体"/>
            <a:ea typeface="黑体"/>
            <a:cs typeface="黑体"/>
          </a:endParaRPr>
        </a:p>
      </dgm:t>
    </dgm:pt>
    <dgm:pt modelId="{EF9E205D-A634-4C8F-B380-93A5DB64F30A}">
      <dgm:prSet phldrT="[文本]" custT="1"/>
      <dgm:spPr/>
      <dgm:t>
        <a:bodyPr/>
        <a:lstStyle/>
        <a:p>
          <a:pPr algn="l">
            <a:lnSpc>
              <a:spcPct val="150000"/>
            </a:lnSpc>
            <a:spcBef>
              <a:spcPts val="1800"/>
            </a:spcBef>
            <a:spcAft>
              <a:spcPts val="1200"/>
            </a:spcAft>
          </a:pPr>
          <a:r>
            <a:rPr lang="zh-CN" sz="2000" dirty="0">
              <a:latin typeface="黑体"/>
              <a:ea typeface="黑体"/>
              <a:cs typeface="黑体"/>
            </a:rPr>
            <a:t>容易发生过拟合</a:t>
          </a:r>
          <a:endParaRPr lang="zh-CN" altLang="en-US" sz="2000" dirty="0">
            <a:latin typeface="黑体"/>
            <a:ea typeface="黑体"/>
            <a:cs typeface="黑体"/>
          </a:endParaRPr>
        </a:p>
      </dgm:t>
    </dgm:pt>
    <dgm:pt modelId="{92706B6C-8657-428C-ABF6-FA8E82422C9F}" type="parTrans" cxnId="{C4FC9541-696B-4182-A8D3-9410BC842F33}">
      <dgm:prSet/>
      <dgm:spPr/>
      <dgm:t>
        <a:bodyPr/>
        <a:lstStyle/>
        <a:p>
          <a:pPr algn="l"/>
          <a:endParaRPr lang="zh-CN" altLang="en-US" sz="2000">
            <a:latin typeface="黑体"/>
            <a:ea typeface="黑体"/>
            <a:cs typeface="黑体"/>
          </a:endParaRPr>
        </a:p>
      </dgm:t>
    </dgm:pt>
    <dgm:pt modelId="{42E8B2E9-647D-4D6F-B8D7-5E815AC0FEAC}" type="sibTrans" cxnId="{C4FC9541-696B-4182-A8D3-9410BC842F33}">
      <dgm:prSet/>
      <dgm:spPr/>
      <dgm:t>
        <a:bodyPr/>
        <a:lstStyle/>
        <a:p>
          <a:pPr algn="l"/>
          <a:endParaRPr lang="zh-CN" altLang="en-US" sz="2000">
            <a:latin typeface="黑体"/>
            <a:ea typeface="黑体"/>
            <a:cs typeface="黑体"/>
          </a:endParaRPr>
        </a:p>
      </dgm:t>
    </dgm:pt>
    <dgm:pt modelId="{C344621F-4DF8-41EA-8521-479E88668553}">
      <dgm:prSet phldrT="[文本]" custT="1"/>
      <dgm:spPr>
        <a:solidFill>
          <a:srgbClr val="00B0F0"/>
        </a:solidFill>
      </dgm:spPr>
      <dgm:t>
        <a:bodyPr/>
        <a:lstStyle/>
        <a:p>
          <a:pPr algn="ctr"/>
          <a:r>
            <a:rPr lang="en-US" altLang="zh-CN" sz="2000" b="1" dirty="0">
              <a:latin typeface="Times New Roman" panose="02020603050405020304" pitchFamily="18" charset="0"/>
              <a:cs typeface="Times New Roman" panose="02020603050405020304" pitchFamily="18" charset="0"/>
            </a:rPr>
            <a:t>K=N</a:t>
          </a:r>
          <a:endParaRPr lang="zh-CN" altLang="en-US" sz="2000" b="1" dirty="0">
            <a:latin typeface="黑体"/>
            <a:ea typeface="黑体"/>
            <a:cs typeface="黑体"/>
          </a:endParaRPr>
        </a:p>
      </dgm:t>
    </dgm:pt>
    <dgm:pt modelId="{781E33B1-A3CF-4C8B-B610-76BC4390FE17}" type="sibTrans" cxnId="{55C8B532-E96C-4C68-9FF7-0BB87367DA0E}">
      <dgm:prSet/>
      <dgm:spPr/>
      <dgm:t>
        <a:bodyPr/>
        <a:lstStyle/>
        <a:p>
          <a:pPr algn="l"/>
          <a:endParaRPr lang="zh-CN" altLang="en-US" sz="2000">
            <a:latin typeface="黑体"/>
            <a:ea typeface="黑体"/>
            <a:cs typeface="黑体"/>
          </a:endParaRPr>
        </a:p>
      </dgm:t>
    </dgm:pt>
    <dgm:pt modelId="{F9801EEC-D504-4F02-8036-4566B8F7928A}" type="parTrans" cxnId="{55C8B532-E96C-4C68-9FF7-0BB87367DA0E}">
      <dgm:prSet/>
      <dgm:spPr/>
      <dgm:t>
        <a:bodyPr/>
        <a:lstStyle/>
        <a:p>
          <a:pPr algn="l"/>
          <a:endParaRPr lang="zh-CN" altLang="en-US" sz="2000">
            <a:latin typeface="黑体"/>
            <a:ea typeface="黑体"/>
            <a:cs typeface="黑体"/>
          </a:endParaRPr>
        </a:p>
      </dgm:t>
    </dgm:pt>
    <dgm:pt modelId="{0024EBA1-BA25-426C-8813-07DD67715463}">
      <dgm:prSet phldrT="[文本]" custT="1"/>
      <dgm:spPr>
        <a:solidFill>
          <a:srgbClr val="00B0F0"/>
        </a:solidFill>
      </dgm:spPr>
      <dgm:t>
        <a:bodyPr/>
        <a:lstStyle/>
        <a:p>
          <a:pPr algn="l">
            <a:lnSpc>
              <a:spcPct val="100000"/>
            </a:lnSpc>
            <a:spcAft>
              <a:spcPts val="1200"/>
            </a:spcAft>
          </a:pPr>
          <a:r>
            <a:rPr lang="zh-CN" altLang="en-US" sz="2000" dirty="0">
              <a:latin typeface="黑体"/>
              <a:ea typeface="黑体"/>
              <a:cs typeface="黑体"/>
            </a:rPr>
            <a:t>模型过于简单</a:t>
          </a:r>
        </a:p>
      </dgm:t>
    </dgm:pt>
    <dgm:pt modelId="{0CE7EFF0-0FFB-4E56-ADB9-23C1C0E55784}" type="parTrans" cxnId="{69743D83-2F75-4C6E-B2BF-8CADD9FECB02}">
      <dgm:prSet/>
      <dgm:spPr/>
      <dgm:t>
        <a:bodyPr/>
        <a:lstStyle/>
        <a:p>
          <a:endParaRPr lang="zh-CN" altLang="en-US" sz="2000">
            <a:latin typeface="黑体"/>
            <a:ea typeface="黑体"/>
            <a:cs typeface="黑体"/>
          </a:endParaRPr>
        </a:p>
      </dgm:t>
    </dgm:pt>
    <dgm:pt modelId="{0CDC0BB1-4625-499B-9F41-3A650E986AA2}" type="sibTrans" cxnId="{69743D83-2F75-4C6E-B2BF-8CADD9FECB02}">
      <dgm:prSet/>
      <dgm:spPr/>
      <dgm:t>
        <a:bodyPr/>
        <a:lstStyle/>
        <a:p>
          <a:endParaRPr lang="zh-CN" altLang="en-US" sz="2000">
            <a:latin typeface="黑体"/>
            <a:ea typeface="黑体"/>
            <a:cs typeface="黑体"/>
          </a:endParaRPr>
        </a:p>
      </dgm:t>
    </dgm:pt>
    <dgm:pt modelId="{66E38395-96F1-478A-866B-CC7EF30F11DB}">
      <dgm:prSet phldrT="[文本]" custT="1"/>
      <dgm:spPr>
        <a:solidFill>
          <a:srgbClr val="00B0F0"/>
        </a:solidFill>
      </dgm:spPr>
      <dgm:t>
        <a:bodyPr/>
        <a:lstStyle/>
        <a:p>
          <a:pPr algn="l">
            <a:lnSpc>
              <a:spcPct val="90000"/>
            </a:lnSpc>
            <a:spcAft>
              <a:spcPct val="15000"/>
            </a:spcAft>
          </a:pPr>
          <a:endParaRPr lang="zh-CN" altLang="en-US" sz="2000" dirty="0">
            <a:latin typeface="黑体"/>
            <a:ea typeface="黑体"/>
            <a:cs typeface="黑体"/>
          </a:endParaRPr>
        </a:p>
      </dgm:t>
    </dgm:pt>
    <dgm:pt modelId="{F2898EBA-2DB6-4D8B-8B3F-4AB1F0CBFE26}" type="parTrans" cxnId="{560592CD-E920-45C1-8A5A-EE56A5F4F722}">
      <dgm:prSet/>
      <dgm:spPr/>
      <dgm:t>
        <a:bodyPr/>
        <a:lstStyle/>
        <a:p>
          <a:endParaRPr lang="zh-CN" altLang="en-US" sz="2000">
            <a:latin typeface="黑体"/>
            <a:ea typeface="黑体"/>
            <a:cs typeface="黑体"/>
          </a:endParaRPr>
        </a:p>
      </dgm:t>
    </dgm:pt>
    <dgm:pt modelId="{FA3EBC7A-7C21-4A9D-A158-AF2AD8AEEE6B}" type="sibTrans" cxnId="{560592CD-E920-45C1-8A5A-EE56A5F4F722}">
      <dgm:prSet/>
      <dgm:spPr/>
      <dgm:t>
        <a:bodyPr/>
        <a:lstStyle/>
        <a:p>
          <a:endParaRPr lang="zh-CN" altLang="en-US" sz="2000">
            <a:latin typeface="黑体"/>
            <a:ea typeface="黑体"/>
            <a:cs typeface="黑体"/>
          </a:endParaRPr>
        </a:p>
      </dgm:t>
    </dgm:pt>
    <dgm:pt modelId="{681679E0-673E-4E6F-B534-4F2E3575EB96}">
      <dgm:prSet custT="1"/>
      <dgm:spPr/>
      <dgm:t>
        <a:bodyPr/>
        <a:lstStyle/>
        <a:p>
          <a:pPr>
            <a:lnSpc>
              <a:spcPct val="100000"/>
            </a:lnSpc>
            <a:spcAft>
              <a:spcPts val="1200"/>
            </a:spcAft>
          </a:pPr>
          <a:r>
            <a:rPr lang="zh-CN" altLang="en-US" sz="2000" dirty="0">
              <a:latin typeface="黑体"/>
              <a:ea typeface="黑体"/>
              <a:cs typeface="黑体"/>
            </a:rPr>
            <a:t>“学习”的估计误差会减小</a:t>
          </a:r>
        </a:p>
      </dgm:t>
    </dgm:pt>
    <dgm:pt modelId="{25095CB2-DBD9-42CD-8D8F-9D698D182546}" type="parTrans" cxnId="{C5C3828A-E8AF-43E8-AC0D-73ED76449DCE}">
      <dgm:prSet/>
      <dgm:spPr/>
      <dgm:t>
        <a:bodyPr/>
        <a:lstStyle/>
        <a:p>
          <a:endParaRPr lang="zh-CN" altLang="en-US"/>
        </a:p>
      </dgm:t>
    </dgm:pt>
    <dgm:pt modelId="{26A1EA84-E42E-4B10-9685-FB6B93EAA62A}" type="sibTrans" cxnId="{C5C3828A-E8AF-43E8-AC0D-73ED76449DCE}">
      <dgm:prSet/>
      <dgm:spPr/>
      <dgm:t>
        <a:bodyPr/>
        <a:lstStyle/>
        <a:p>
          <a:endParaRPr lang="zh-CN" altLang="en-US"/>
        </a:p>
      </dgm:t>
    </dgm:pt>
    <dgm:pt modelId="{CD64A834-EE6D-4857-982B-6E4276A4A710}">
      <dgm:prSet custT="1"/>
      <dgm:spPr/>
      <dgm:t>
        <a:bodyPr/>
        <a:lstStyle/>
        <a:p>
          <a:pPr>
            <a:lnSpc>
              <a:spcPct val="100000"/>
            </a:lnSpc>
            <a:spcAft>
              <a:spcPts val="1200"/>
            </a:spcAft>
          </a:pPr>
          <a:r>
            <a:rPr lang="zh-CN" altLang="en-US" sz="2000" dirty="0">
              <a:latin typeface="黑体"/>
              <a:ea typeface="黑体"/>
              <a:cs typeface="黑体"/>
            </a:rPr>
            <a:t>整体模型变简单</a:t>
          </a:r>
        </a:p>
      </dgm:t>
    </dgm:pt>
    <dgm:pt modelId="{CEADAAAA-4924-4083-BC4C-6FCBAF8EF3D4}" type="parTrans" cxnId="{2BF00FAE-E246-4C5E-9414-68D3BF20F23B}">
      <dgm:prSet/>
      <dgm:spPr/>
      <dgm:t>
        <a:bodyPr/>
        <a:lstStyle/>
        <a:p>
          <a:endParaRPr lang="zh-CN" altLang="en-US"/>
        </a:p>
      </dgm:t>
    </dgm:pt>
    <dgm:pt modelId="{BE3C6C25-3414-4863-839E-BC5B0C0428AA}" type="sibTrans" cxnId="{2BF00FAE-E246-4C5E-9414-68D3BF20F23B}">
      <dgm:prSet/>
      <dgm:spPr/>
      <dgm:t>
        <a:bodyPr/>
        <a:lstStyle/>
        <a:p>
          <a:endParaRPr lang="zh-CN" altLang="en-US"/>
        </a:p>
      </dgm:t>
    </dgm:pt>
    <dgm:pt modelId="{B519D23D-0C50-4009-ABE1-E38D5ADEFB07}">
      <dgm:prSet custT="1"/>
      <dgm:spPr>
        <a:solidFill>
          <a:srgbClr val="00B0F0">
            <a:alpha val="90000"/>
          </a:srgbClr>
        </a:solidFill>
      </dgm:spPr>
      <dgm:t>
        <a:bodyPr/>
        <a:lstStyle/>
        <a:p>
          <a:pPr>
            <a:lnSpc>
              <a:spcPct val="100000"/>
            </a:lnSpc>
            <a:spcAft>
              <a:spcPts val="1200"/>
            </a:spcAft>
          </a:pPr>
          <a:r>
            <a:rPr lang="zh-CN" altLang="en-US" sz="2000" dirty="0">
              <a:latin typeface="黑体"/>
              <a:ea typeface="黑体"/>
              <a:cs typeface="黑体"/>
            </a:rPr>
            <a:t>输入实例无影响</a:t>
          </a:r>
        </a:p>
      </dgm:t>
    </dgm:pt>
    <dgm:pt modelId="{6636FD41-E0BF-4CC2-8987-5216A140AF8A}" type="parTrans" cxnId="{AAC4C888-4F1D-4CB6-9AB1-78C44E0B1059}">
      <dgm:prSet/>
      <dgm:spPr/>
      <dgm:t>
        <a:bodyPr/>
        <a:lstStyle/>
        <a:p>
          <a:endParaRPr lang="zh-CN" altLang="en-US"/>
        </a:p>
      </dgm:t>
    </dgm:pt>
    <dgm:pt modelId="{DF316C41-0EF7-43F2-A7EF-CB54D418FFD2}" type="sibTrans" cxnId="{AAC4C888-4F1D-4CB6-9AB1-78C44E0B1059}">
      <dgm:prSet/>
      <dgm:spPr/>
      <dgm:t>
        <a:bodyPr/>
        <a:lstStyle/>
        <a:p>
          <a:endParaRPr lang="zh-CN" altLang="en-US"/>
        </a:p>
      </dgm:t>
    </dgm:pt>
    <dgm:pt modelId="{D2E7C55B-FAFD-46B3-A5D1-E5BA71BA8E84}">
      <dgm:prSet custT="1"/>
      <dgm:spPr/>
      <dgm:t>
        <a:bodyPr/>
        <a:lstStyle/>
        <a:p>
          <a:pPr>
            <a:lnSpc>
              <a:spcPct val="100000"/>
            </a:lnSpc>
            <a:spcAft>
              <a:spcPts val="1200"/>
            </a:spcAft>
          </a:pPr>
          <a:r>
            <a:rPr lang="zh-CN" altLang="en-US" sz="2000" dirty="0">
              <a:latin typeface="黑体"/>
              <a:ea typeface="黑体"/>
              <a:cs typeface="黑体"/>
            </a:rPr>
            <a:t>预测结果不变</a:t>
          </a:r>
        </a:p>
      </dgm:t>
    </dgm:pt>
    <dgm:pt modelId="{32CEBEAC-E780-4CE7-A149-9551430C2DE1}" type="parTrans" cxnId="{9AE33031-A19B-400E-A7BE-EFA17269E34E}">
      <dgm:prSet/>
      <dgm:spPr/>
      <dgm:t>
        <a:bodyPr/>
        <a:lstStyle/>
        <a:p>
          <a:endParaRPr lang="zh-CN" altLang="en-US"/>
        </a:p>
      </dgm:t>
    </dgm:pt>
    <dgm:pt modelId="{D71730B9-F65D-4605-B56F-633ABD2C7AD0}" type="sibTrans" cxnId="{9AE33031-A19B-400E-A7BE-EFA17269E34E}">
      <dgm:prSet/>
      <dgm:spPr/>
      <dgm:t>
        <a:bodyPr/>
        <a:lstStyle/>
        <a:p>
          <a:endParaRPr lang="zh-CN" altLang="en-US"/>
        </a:p>
      </dgm:t>
    </dgm:pt>
    <dgm:pt modelId="{0C01D232-C8CE-437F-B19E-360F529A1BC5}" type="pres">
      <dgm:prSet presAssocID="{68CA1BD1-40C7-40C7-85A5-073E036DD889}" presName="Name0" presStyleCnt="0">
        <dgm:presLayoutVars>
          <dgm:dir/>
          <dgm:animLvl val="lvl"/>
          <dgm:resizeHandles val="exact"/>
        </dgm:presLayoutVars>
      </dgm:prSet>
      <dgm:spPr/>
    </dgm:pt>
    <dgm:pt modelId="{80A84998-496A-4658-9B7D-E30F1593F881}" type="pres">
      <dgm:prSet presAssocID="{00A006D8-2740-4E1B-AC5D-2DD8143B95FD}" presName="composite" presStyleCnt="0"/>
      <dgm:spPr/>
    </dgm:pt>
    <dgm:pt modelId="{8F6B98D5-B3F9-458F-9C69-ACF56AC8EF17}" type="pres">
      <dgm:prSet presAssocID="{00A006D8-2740-4E1B-AC5D-2DD8143B95FD}" presName="parTx" presStyleLbl="alignNode1" presStyleIdx="0" presStyleCnt="3">
        <dgm:presLayoutVars>
          <dgm:chMax val="0"/>
          <dgm:chPref val="0"/>
          <dgm:bulletEnabled val="1"/>
        </dgm:presLayoutVars>
      </dgm:prSet>
      <dgm:spPr/>
    </dgm:pt>
    <dgm:pt modelId="{27004C43-CBFF-4CB5-9DCF-C4984E4FA935}" type="pres">
      <dgm:prSet presAssocID="{00A006D8-2740-4E1B-AC5D-2DD8143B95FD}" presName="desTx" presStyleLbl="alignAccFollowNode1" presStyleIdx="0" presStyleCnt="3">
        <dgm:presLayoutVars>
          <dgm:bulletEnabled val="1"/>
        </dgm:presLayoutVars>
      </dgm:prSet>
      <dgm:spPr/>
    </dgm:pt>
    <dgm:pt modelId="{B8899641-4E3D-4349-90B0-C6EAB4C9265F}" type="pres">
      <dgm:prSet presAssocID="{BB9B1059-50D2-4E0C-887A-354736B58B85}" presName="space" presStyleCnt="0"/>
      <dgm:spPr/>
    </dgm:pt>
    <dgm:pt modelId="{88BBA035-FAD3-4D90-91DB-B8B09A43E779}" type="pres">
      <dgm:prSet presAssocID="{E58FFE82-2576-4BA3-A5E3-63D571770104}" presName="composite" presStyleCnt="0"/>
      <dgm:spPr/>
    </dgm:pt>
    <dgm:pt modelId="{E5465ADE-B0B6-4EA6-AF6B-A5BB24485466}" type="pres">
      <dgm:prSet presAssocID="{E58FFE82-2576-4BA3-A5E3-63D571770104}" presName="parTx" presStyleLbl="alignNode1" presStyleIdx="1" presStyleCnt="3">
        <dgm:presLayoutVars>
          <dgm:chMax val="0"/>
          <dgm:chPref val="0"/>
          <dgm:bulletEnabled val="1"/>
        </dgm:presLayoutVars>
      </dgm:prSet>
      <dgm:spPr/>
    </dgm:pt>
    <dgm:pt modelId="{2258918C-AD46-4795-8750-2F7A21636FC8}" type="pres">
      <dgm:prSet presAssocID="{E58FFE82-2576-4BA3-A5E3-63D571770104}" presName="desTx" presStyleLbl="alignAccFollowNode1" presStyleIdx="1" presStyleCnt="3">
        <dgm:presLayoutVars>
          <dgm:bulletEnabled val="1"/>
        </dgm:presLayoutVars>
      </dgm:prSet>
      <dgm:spPr/>
    </dgm:pt>
    <dgm:pt modelId="{860CE007-BB79-44A9-931F-B65723CC5A93}" type="pres">
      <dgm:prSet presAssocID="{343AE7D5-2F06-44DB-BB0E-3EED2783A59F}" presName="space" presStyleCnt="0"/>
      <dgm:spPr/>
    </dgm:pt>
    <dgm:pt modelId="{914CD961-8120-4018-8A88-FEBEAE65259F}" type="pres">
      <dgm:prSet presAssocID="{C344621F-4DF8-41EA-8521-479E88668553}" presName="composite" presStyleCnt="0"/>
      <dgm:spPr/>
    </dgm:pt>
    <dgm:pt modelId="{774BFA92-94B9-4C1F-BF73-AC51A8811679}" type="pres">
      <dgm:prSet presAssocID="{C344621F-4DF8-41EA-8521-479E88668553}" presName="parTx" presStyleLbl="alignNode1" presStyleIdx="2" presStyleCnt="3">
        <dgm:presLayoutVars>
          <dgm:chMax val="0"/>
          <dgm:chPref val="0"/>
          <dgm:bulletEnabled val="1"/>
        </dgm:presLayoutVars>
      </dgm:prSet>
      <dgm:spPr/>
    </dgm:pt>
    <dgm:pt modelId="{9B26EED6-E769-45B6-B9D7-336E746BDDE3}" type="pres">
      <dgm:prSet presAssocID="{C344621F-4DF8-41EA-8521-479E88668553}" presName="desTx" presStyleLbl="alignAccFollowNode1" presStyleIdx="2" presStyleCnt="3" custLinFactNeighborX="618" custLinFactNeighborY="-398">
        <dgm:presLayoutVars>
          <dgm:bulletEnabled val="1"/>
        </dgm:presLayoutVars>
      </dgm:prSet>
      <dgm:spPr/>
    </dgm:pt>
  </dgm:ptLst>
  <dgm:cxnLst>
    <dgm:cxn modelId="{05B33C19-2706-4FEF-A380-4A0919AB5882}" type="presOf" srcId="{681679E0-673E-4E6F-B534-4F2E3575EB96}" destId="{2258918C-AD46-4795-8750-2F7A21636FC8}" srcOrd="0" destOrd="1" presId="urn:microsoft.com/office/officeart/2005/8/layout/hList1"/>
    <dgm:cxn modelId="{148BDD1B-7390-4F48-90ED-DC297ABC6C8E}" type="presOf" srcId="{C344621F-4DF8-41EA-8521-479E88668553}" destId="{774BFA92-94B9-4C1F-BF73-AC51A8811679}" srcOrd="0" destOrd="0" presId="urn:microsoft.com/office/officeart/2005/8/layout/hList1"/>
    <dgm:cxn modelId="{449A0626-E92D-46DB-9823-BCA62799AD84}" type="presOf" srcId="{B519D23D-0C50-4009-ABE1-E38D5ADEFB07}" destId="{9B26EED6-E769-45B6-B9D7-336E746BDDE3}" srcOrd="0" destOrd="1" presId="urn:microsoft.com/office/officeart/2005/8/layout/hList1"/>
    <dgm:cxn modelId="{9AE33031-A19B-400E-A7BE-EFA17269E34E}" srcId="{C344621F-4DF8-41EA-8521-479E88668553}" destId="{D2E7C55B-FAFD-46B3-A5D1-E5BA71BA8E84}" srcOrd="2" destOrd="0" parTransId="{32CEBEAC-E780-4CE7-A149-9551430C2DE1}" sibTransId="{D71730B9-F65D-4605-B56F-633ABD2C7AD0}"/>
    <dgm:cxn modelId="{55C8B532-E96C-4C68-9FF7-0BB87367DA0E}" srcId="{68CA1BD1-40C7-40C7-85A5-073E036DD889}" destId="{C344621F-4DF8-41EA-8521-479E88668553}" srcOrd="2" destOrd="0" parTransId="{F9801EEC-D504-4F02-8036-4566B8F7928A}" sibTransId="{781E33B1-A3CF-4C8B-B610-76BC4390FE17}"/>
    <dgm:cxn modelId="{92402841-F5D8-46D8-8BF0-F858B882D09C}" type="presOf" srcId="{CD64A834-EE6D-4857-982B-6E4276A4A710}" destId="{2258918C-AD46-4795-8750-2F7A21636FC8}" srcOrd="0" destOrd="2" presId="urn:microsoft.com/office/officeart/2005/8/layout/hList1"/>
    <dgm:cxn modelId="{C4FC9541-696B-4182-A8D3-9410BC842F33}" srcId="{00A006D8-2740-4E1B-AC5D-2DD8143B95FD}" destId="{EF9E205D-A634-4C8F-B380-93A5DB64F30A}" srcOrd="2" destOrd="0" parTransId="{92706B6C-8657-428C-ABF6-FA8E82422C9F}" sibTransId="{42E8B2E9-647D-4D6F-B8D7-5E815AC0FEAC}"/>
    <dgm:cxn modelId="{0A188E6A-CCBF-4F68-817F-71A513E17432}" type="presOf" srcId="{00A006D8-2740-4E1B-AC5D-2DD8143B95FD}" destId="{8F6B98D5-B3F9-458F-9C69-ACF56AC8EF17}" srcOrd="0" destOrd="0" presId="urn:microsoft.com/office/officeart/2005/8/layout/hList1"/>
    <dgm:cxn modelId="{F1428371-1857-475E-9E62-EE0E67315747}" srcId="{E58FFE82-2576-4BA3-A5E3-63D571770104}" destId="{ACDF88CE-3990-4FC9-A746-F4CEC3839028}" srcOrd="0" destOrd="0" parTransId="{6F6518B0-0B1A-420D-AD87-177DA1A3E497}" sibTransId="{D981FEC7-38C8-49AC-BC73-BA2F0457319E}"/>
    <dgm:cxn modelId="{96F25281-CD17-41CA-8D92-CB11A8BFFCF8}" type="presOf" srcId="{95BB8F3D-2AAB-4574-B5B6-2CBE81458A83}" destId="{27004C43-CBFF-4CB5-9DCF-C4984E4FA935}" srcOrd="0" destOrd="1" presId="urn:microsoft.com/office/officeart/2005/8/layout/hList1"/>
    <dgm:cxn modelId="{69743D83-2F75-4C6E-B2BF-8CADD9FECB02}" srcId="{C344621F-4DF8-41EA-8521-479E88668553}" destId="{0024EBA1-BA25-426C-8813-07DD67715463}" srcOrd="0" destOrd="0" parTransId="{0CE7EFF0-0FFB-4E56-ADB9-23C1C0E55784}" sibTransId="{0CDC0BB1-4625-499B-9F41-3A650E986AA2}"/>
    <dgm:cxn modelId="{AAC4C888-4F1D-4CB6-9AB1-78C44E0B1059}" srcId="{C344621F-4DF8-41EA-8521-479E88668553}" destId="{B519D23D-0C50-4009-ABE1-E38D5ADEFB07}" srcOrd="1" destOrd="0" parTransId="{6636FD41-E0BF-4CC2-8987-5216A140AF8A}" sibTransId="{DF316C41-0EF7-43F2-A7EF-CB54D418FFD2}"/>
    <dgm:cxn modelId="{C5C3828A-E8AF-43E8-AC0D-73ED76449DCE}" srcId="{E58FFE82-2576-4BA3-A5E3-63D571770104}" destId="{681679E0-673E-4E6F-B534-4F2E3575EB96}" srcOrd="1" destOrd="0" parTransId="{25095CB2-DBD9-42CD-8D8F-9D698D182546}" sibTransId="{26A1EA84-E42E-4B10-9685-FB6B93EAA62A}"/>
    <dgm:cxn modelId="{BB722394-31F0-4CA7-8B35-5BD55D48B60A}" type="presOf" srcId="{D2E7C55B-FAFD-46B3-A5D1-E5BA71BA8E84}" destId="{9B26EED6-E769-45B6-B9D7-336E746BDDE3}" srcOrd="0" destOrd="2" presId="urn:microsoft.com/office/officeart/2005/8/layout/hList1"/>
    <dgm:cxn modelId="{0F1ED39E-712E-4F04-BA52-7AD770587A32}" type="presOf" srcId="{EF9E205D-A634-4C8F-B380-93A5DB64F30A}" destId="{27004C43-CBFF-4CB5-9DCF-C4984E4FA935}" srcOrd="0" destOrd="2" presId="urn:microsoft.com/office/officeart/2005/8/layout/hList1"/>
    <dgm:cxn modelId="{A38ACAA0-3B0D-4272-9C44-2A6E3DD34E81}" srcId="{68CA1BD1-40C7-40C7-85A5-073E036DD889}" destId="{E58FFE82-2576-4BA3-A5E3-63D571770104}" srcOrd="1" destOrd="0" parTransId="{D450FD93-C452-4E48-B3DC-230D8F2415DD}" sibTransId="{343AE7D5-2F06-44DB-BB0E-3EED2783A59F}"/>
    <dgm:cxn modelId="{2EF8D9A6-C29A-4215-A5A6-4D01FB5472AA}" srcId="{00A006D8-2740-4E1B-AC5D-2DD8143B95FD}" destId="{D9015853-C114-4947-921B-6BC56EEB5CE7}" srcOrd="0" destOrd="0" parTransId="{7622CBBA-E08F-451B-A259-957E9261A88A}" sibTransId="{B083F6BE-65FF-4A4B-8093-B4B3BA790C74}"/>
    <dgm:cxn modelId="{2BF00FAE-E246-4C5E-9414-68D3BF20F23B}" srcId="{E58FFE82-2576-4BA3-A5E3-63D571770104}" destId="{CD64A834-EE6D-4857-982B-6E4276A4A710}" srcOrd="2" destOrd="0" parTransId="{CEADAAAA-4924-4083-BC4C-6FCBAF8EF3D4}" sibTransId="{BE3C6C25-3414-4863-839E-BC5B0C0428AA}"/>
    <dgm:cxn modelId="{D41026B4-6CAF-46A7-B5BC-615AE1C02087}" type="presOf" srcId="{66E38395-96F1-478A-866B-CC7EF30F11DB}" destId="{9B26EED6-E769-45B6-B9D7-336E746BDDE3}" srcOrd="0" destOrd="3" presId="urn:microsoft.com/office/officeart/2005/8/layout/hList1"/>
    <dgm:cxn modelId="{6592A9C6-D930-4FB0-A356-6F15BEF51589}" type="presOf" srcId="{ACDF88CE-3990-4FC9-A746-F4CEC3839028}" destId="{2258918C-AD46-4795-8750-2F7A21636FC8}" srcOrd="0" destOrd="0" presId="urn:microsoft.com/office/officeart/2005/8/layout/hList1"/>
    <dgm:cxn modelId="{560592CD-E920-45C1-8A5A-EE56A5F4F722}" srcId="{C344621F-4DF8-41EA-8521-479E88668553}" destId="{66E38395-96F1-478A-866B-CC7EF30F11DB}" srcOrd="3" destOrd="0" parTransId="{F2898EBA-2DB6-4D8B-8B3F-4AB1F0CBFE26}" sibTransId="{FA3EBC7A-7C21-4A9D-A158-AF2AD8AEEE6B}"/>
    <dgm:cxn modelId="{5E8D5EDC-44F9-4BFB-A00C-9851BBE776D7}" srcId="{68CA1BD1-40C7-40C7-85A5-073E036DD889}" destId="{00A006D8-2740-4E1B-AC5D-2DD8143B95FD}" srcOrd="0" destOrd="0" parTransId="{3384260B-54F8-4FE8-8B59-99FF6BABEF34}" sibTransId="{BB9B1059-50D2-4E0C-887A-354736B58B85}"/>
    <dgm:cxn modelId="{6D6D4CE3-1928-4BB9-987A-6C6E1AB8A359}" srcId="{00A006D8-2740-4E1B-AC5D-2DD8143B95FD}" destId="{95BB8F3D-2AAB-4574-B5B6-2CBE81458A83}" srcOrd="1" destOrd="0" parTransId="{BA5F03F1-8FB7-4B67-BAE4-A3B31AC0F515}" sibTransId="{70F226C5-1FA2-49A4-A5EE-5B33487A747E}"/>
    <dgm:cxn modelId="{AF286CE6-054A-4D6D-B64C-2DB4A63AF952}" type="presOf" srcId="{E58FFE82-2576-4BA3-A5E3-63D571770104}" destId="{E5465ADE-B0B6-4EA6-AF6B-A5BB24485466}" srcOrd="0" destOrd="0" presId="urn:microsoft.com/office/officeart/2005/8/layout/hList1"/>
    <dgm:cxn modelId="{5E0D57EC-192E-4EF2-9C28-39E8A096C05D}" type="presOf" srcId="{0024EBA1-BA25-426C-8813-07DD67715463}" destId="{9B26EED6-E769-45B6-B9D7-336E746BDDE3}" srcOrd="0" destOrd="0" presId="urn:microsoft.com/office/officeart/2005/8/layout/hList1"/>
    <dgm:cxn modelId="{1D07C8F1-C1FD-4258-8070-5A57FDD41DB7}" type="presOf" srcId="{D9015853-C114-4947-921B-6BC56EEB5CE7}" destId="{27004C43-CBFF-4CB5-9DCF-C4984E4FA935}" srcOrd="0" destOrd="0" presId="urn:microsoft.com/office/officeart/2005/8/layout/hList1"/>
    <dgm:cxn modelId="{5D6E39FF-D72E-4ECF-9EE2-58EBDD67F8D9}" type="presOf" srcId="{68CA1BD1-40C7-40C7-85A5-073E036DD889}" destId="{0C01D232-C8CE-437F-B19E-360F529A1BC5}" srcOrd="0" destOrd="0" presId="urn:microsoft.com/office/officeart/2005/8/layout/hList1"/>
    <dgm:cxn modelId="{41FEEE0D-D327-4CF8-90AD-56FA387398DE}" type="presParOf" srcId="{0C01D232-C8CE-437F-B19E-360F529A1BC5}" destId="{80A84998-496A-4658-9B7D-E30F1593F881}" srcOrd="0" destOrd="0" presId="urn:microsoft.com/office/officeart/2005/8/layout/hList1"/>
    <dgm:cxn modelId="{DD18BA93-5919-4A34-B87A-75E2882940AE}" type="presParOf" srcId="{80A84998-496A-4658-9B7D-E30F1593F881}" destId="{8F6B98D5-B3F9-458F-9C69-ACF56AC8EF17}" srcOrd="0" destOrd="0" presId="urn:microsoft.com/office/officeart/2005/8/layout/hList1"/>
    <dgm:cxn modelId="{BE40B768-0B3C-4BFD-B0A6-34146E86BD9A}" type="presParOf" srcId="{80A84998-496A-4658-9B7D-E30F1593F881}" destId="{27004C43-CBFF-4CB5-9DCF-C4984E4FA935}" srcOrd="1" destOrd="0" presId="urn:microsoft.com/office/officeart/2005/8/layout/hList1"/>
    <dgm:cxn modelId="{31F626F1-C357-4876-A1D9-8947EB7A70BD}" type="presParOf" srcId="{0C01D232-C8CE-437F-B19E-360F529A1BC5}" destId="{B8899641-4E3D-4349-90B0-C6EAB4C9265F}" srcOrd="1" destOrd="0" presId="urn:microsoft.com/office/officeart/2005/8/layout/hList1"/>
    <dgm:cxn modelId="{81A82172-C873-4A8C-8949-AE5C49109F60}" type="presParOf" srcId="{0C01D232-C8CE-437F-B19E-360F529A1BC5}" destId="{88BBA035-FAD3-4D90-91DB-B8B09A43E779}" srcOrd="2" destOrd="0" presId="urn:microsoft.com/office/officeart/2005/8/layout/hList1"/>
    <dgm:cxn modelId="{014E4757-B35A-4DBD-B2DC-199F1A249C69}" type="presParOf" srcId="{88BBA035-FAD3-4D90-91DB-B8B09A43E779}" destId="{E5465ADE-B0B6-4EA6-AF6B-A5BB24485466}" srcOrd="0" destOrd="0" presId="urn:microsoft.com/office/officeart/2005/8/layout/hList1"/>
    <dgm:cxn modelId="{70037F19-D4F7-422C-9AE5-CDD9C136BA37}" type="presParOf" srcId="{88BBA035-FAD3-4D90-91DB-B8B09A43E779}" destId="{2258918C-AD46-4795-8750-2F7A21636FC8}" srcOrd="1" destOrd="0" presId="urn:microsoft.com/office/officeart/2005/8/layout/hList1"/>
    <dgm:cxn modelId="{A3086EE0-4F72-4004-AA76-1D7E386D7CD7}" type="presParOf" srcId="{0C01D232-C8CE-437F-B19E-360F529A1BC5}" destId="{860CE007-BB79-44A9-931F-B65723CC5A93}" srcOrd="3" destOrd="0" presId="urn:microsoft.com/office/officeart/2005/8/layout/hList1"/>
    <dgm:cxn modelId="{2734941C-0305-434B-9CD1-BB461BF08928}" type="presParOf" srcId="{0C01D232-C8CE-437F-B19E-360F529A1BC5}" destId="{914CD961-8120-4018-8A88-FEBEAE65259F}" srcOrd="4" destOrd="0" presId="urn:microsoft.com/office/officeart/2005/8/layout/hList1"/>
    <dgm:cxn modelId="{BFAF06D5-EC87-40C5-BBF6-5130112A5998}" type="presParOf" srcId="{914CD961-8120-4018-8A88-FEBEAE65259F}" destId="{774BFA92-94B9-4C1F-BF73-AC51A8811679}" srcOrd="0" destOrd="0" presId="urn:microsoft.com/office/officeart/2005/8/layout/hList1"/>
    <dgm:cxn modelId="{65F308E0-7580-47AF-A324-898A6604949B}" type="presParOf" srcId="{914CD961-8120-4018-8A88-FEBEAE65259F}" destId="{9B26EED6-E769-45B6-B9D7-336E746BDDE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0CA0669-1ECC-D64E-B272-DE70AA8BA990}" type="doc">
      <dgm:prSet loTypeId="urn:microsoft.com/office/officeart/2005/8/layout/hList9" loCatId="" qsTypeId="urn:microsoft.com/office/officeart/2005/8/quickstyle/3D2" qsCatId="3D" csTypeId="urn:microsoft.com/office/officeart/2005/8/colors/colorful4" csCatId="colorful" phldr="1"/>
      <dgm:spPr/>
      <dgm:t>
        <a:bodyPr/>
        <a:lstStyle/>
        <a:p>
          <a:endParaRPr lang="zh-CN" altLang="en-US"/>
        </a:p>
      </dgm:t>
    </dgm:pt>
    <dgm:pt modelId="{AA99CCDD-71C4-DB42-AF6D-2D3D370B1A49}">
      <dgm:prSet phldrT="[文本]" custT="1"/>
      <dgm:spPr/>
      <dgm:t>
        <a:bodyPr/>
        <a:lstStyle/>
        <a:p>
          <a:r>
            <a:rPr lang="zh-CN" altLang="en-US" sz="2000" b="0" dirty="0">
              <a:solidFill>
                <a:schemeClr val="tx1"/>
              </a:solidFill>
              <a:latin typeface="黑体"/>
              <a:ea typeface="黑体"/>
              <a:cs typeface="黑体"/>
            </a:rPr>
            <a:t>优点</a:t>
          </a:r>
        </a:p>
      </dgm:t>
    </dgm:pt>
    <dgm:pt modelId="{02B8FAF7-588C-B340-99A2-5E8EA5F04388}" type="parTrans" cxnId="{7A1DA926-7E94-3E4D-BFD8-44B18EAD8526}">
      <dgm:prSet/>
      <dgm:spPr/>
      <dgm:t>
        <a:bodyPr/>
        <a:lstStyle/>
        <a:p>
          <a:endParaRPr lang="zh-CN" altLang="en-US" sz="2000" b="0">
            <a:solidFill>
              <a:schemeClr val="tx1"/>
            </a:solidFill>
            <a:latin typeface="黑体"/>
            <a:ea typeface="黑体"/>
            <a:cs typeface="黑体"/>
          </a:endParaRPr>
        </a:p>
      </dgm:t>
    </dgm:pt>
    <dgm:pt modelId="{F45BB824-269D-D342-8EC0-E2FB417D2450}" type="sibTrans" cxnId="{7A1DA926-7E94-3E4D-BFD8-44B18EAD8526}">
      <dgm:prSet/>
      <dgm:spPr/>
      <dgm:t>
        <a:bodyPr/>
        <a:lstStyle/>
        <a:p>
          <a:endParaRPr lang="zh-CN" altLang="en-US" sz="2000" b="0">
            <a:solidFill>
              <a:schemeClr val="tx1"/>
            </a:solidFill>
            <a:latin typeface="黑体"/>
            <a:ea typeface="黑体"/>
            <a:cs typeface="黑体"/>
          </a:endParaRPr>
        </a:p>
      </dgm:t>
    </dgm:pt>
    <dgm:pt modelId="{88E00C6D-BA3E-414A-936B-AD6C4B8CD524}">
      <dgm:prSet phldrT="[文本]" custT="1"/>
      <dgm:spPr/>
      <dgm:t>
        <a:bodyPr/>
        <a:lstStyle/>
        <a:p>
          <a:r>
            <a:rPr lang="zh-CN" altLang="en-US" sz="1800" b="0" i="0" dirty="0"/>
            <a:t>可用于非线性分类</a:t>
          </a:r>
          <a:endParaRPr lang="zh-CN" altLang="en-US" sz="1800" b="0" dirty="0">
            <a:solidFill>
              <a:schemeClr val="tx1"/>
            </a:solidFill>
            <a:latin typeface="黑体"/>
            <a:ea typeface="黑体"/>
            <a:cs typeface="黑体"/>
          </a:endParaRPr>
        </a:p>
      </dgm:t>
    </dgm:pt>
    <dgm:pt modelId="{AD61ED16-DC15-4646-B1FA-14EA52FEA1FA}" type="parTrans" cxnId="{CC3A5028-3816-6544-BB13-D229DC68C4BD}">
      <dgm:prSet/>
      <dgm:spPr/>
      <dgm:t>
        <a:bodyPr/>
        <a:lstStyle/>
        <a:p>
          <a:endParaRPr lang="zh-CN" altLang="en-US" sz="2000" b="0">
            <a:solidFill>
              <a:schemeClr val="tx1"/>
            </a:solidFill>
            <a:latin typeface="黑体"/>
            <a:ea typeface="黑体"/>
            <a:cs typeface="黑体"/>
          </a:endParaRPr>
        </a:p>
      </dgm:t>
    </dgm:pt>
    <dgm:pt modelId="{E0F0347A-8ACF-C442-A173-2BCFE86FF300}" type="sibTrans" cxnId="{CC3A5028-3816-6544-BB13-D229DC68C4BD}">
      <dgm:prSet/>
      <dgm:spPr/>
      <dgm:t>
        <a:bodyPr/>
        <a:lstStyle/>
        <a:p>
          <a:endParaRPr lang="zh-CN" altLang="en-US" sz="2000" b="0">
            <a:solidFill>
              <a:schemeClr val="tx1"/>
            </a:solidFill>
            <a:latin typeface="黑体"/>
            <a:ea typeface="黑体"/>
            <a:cs typeface="黑体"/>
          </a:endParaRPr>
        </a:p>
      </dgm:t>
    </dgm:pt>
    <dgm:pt modelId="{9AAB5D96-A1C9-3D41-B4DB-74F8C9667982}">
      <dgm:prSet phldrT="[文本]" custT="1"/>
      <dgm:spPr/>
      <dgm:t>
        <a:bodyPr/>
        <a:lstStyle/>
        <a:p>
          <a:r>
            <a:rPr lang="zh-CN" altLang="en-US" sz="1800" b="0" i="0" dirty="0"/>
            <a:t>训练时间复杂度仅为</a:t>
          </a:r>
          <a:r>
            <a:rPr lang="en-US" altLang="zh-CN" sz="1800" b="0" i="0" dirty="0">
              <a:latin typeface="Times New Roman" panose="02020603050405020304" pitchFamily="18" charset="0"/>
              <a:cs typeface="Times New Roman" panose="02020603050405020304" pitchFamily="18" charset="0"/>
            </a:rPr>
            <a:t>O(n)</a:t>
          </a:r>
          <a:endParaRPr lang="zh-CN" altLang="en-US" sz="1800" b="0" dirty="0">
            <a:solidFill>
              <a:schemeClr val="tx1"/>
            </a:solidFill>
            <a:latin typeface="Times New Roman" panose="02020603050405020304" pitchFamily="18" charset="0"/>
            <a:ea typeface="黑体"/>
            <a:cs typeface="Times New Roman" panose="02020603050405020304" pitchFamily="18" charset="0"/>
          </a:endParaRPr>
        </a:p>
      </dgm:t>
    </dgm:pt>
    <dgm:pt modelId="{287136BE-7D29-A549-9B39-EEC0DE5B07AA}" type="parTrans" cxnId="{0C3D2420-D7C3-1346-B26A-B851D62D4EBF}">
      <dgm:prSet/>
      <dgm:spPr/>
      <dgm:t>
        <a:bodyPr/>
        <a:lstStyle/>
        <a:p>
          <a:endParaRPr lang="zh-CN" altLang="en-US" sz="2000" b="0">
            <a:solidFill>
              <a:schemeClr val="tx1"/>
            </a:solidFill>
            <a:latin typeface="黑体"/>
            <a:ea typeface="黑体"/>
            <a:cs typeface="黑体"/>
          </a:endParaRPr>
        </a:p>
      </dgm:t>
    </dgm:pt>
    <dgm:pt modelId="{D465F159-13C9-AF45-BDB5-40EEC7B3D878}" type="sibTrans" cxnId="{0C3D2420-D7C3-1346-B26A-B851D62D4EBF}">
      <dgm:prSet/>
      <dgm:spPr/>
      <dgm:t>
        <a:bodyPr/>
        <a:lstStyle/>
        <a:p>
          <a:endParaRPr lang="zh-CN" altLang="en-US" sz="2000" b="0">
            <a:solidFill>
              <a:schemeClr val="tx1"/>
            </a:solidFill>
            <a:latin typeface="黑体"/>
            <a:ea typeface="黑体"/>
            <a:cs typeface="黑体"/>
          </a:endParaRPr>
        </a:p>
      </dgm:t>
    </dgm:pt>
    <dgm:pt modelId="{843F2549-B37F-CD49-A248-3284FF90BEEA}">
      <dgm:prSet phldrT="[文本]" custT="1"/>
      <dgm:spPr/>
      <dgm:t>
        <a:bodyPr/>
        <a:lstStyle/>
        <a:p>
          <a:r>
            <a:rPr lang="zh-CN" altLang="en-US" sz="2000" b="0" dirty="0">
              <a:solidFill>
                <a:schemeClr val="bg1"/>
              </a:solidFill>
              <a:latin typeface="黑体"/>
              <a:ea typeface="黑体"/>
              <a:cs typeface="黑体"/>
            </a:rPr>
            <a:t>缺点</a:t>
          </a:r>
        </a:p>
      </dgm:t>
    </dgm:pt>
    <dgm:pt modelId="{AACC8362-3E08-9F4C-B253-88EBD2ED3DBE}" type="parTrans" cxnId="{50DFB5DC-A9E4-F243-8CAD-3729FE2F4C30}">
      <dgm:prSet/>
      <dgm:spPr/>
      <dgm:t>
        <a:bodyPr/>
        <a:lstStyle/>
        <a:p>
          <a:endParaRPr lang="zh-CN" altLang="en-US" sz="2000" b="0">
            <a:solidFill>
              <a:schemeClr val="tx1"/>
            </a:solidFill>
            <a:latin typeface="黑体"/>
            <a:ea typeface="黑体"/>
            <a:cs typeface="黑体"/>
          </a:endParaRPr>
        </a:p>
      </dgm:t>
    </dgm:pt>
    <dgm:pt modelId="{39C05058-3ED6-8A40-B7EE-8DABF34642B7}" type="sibTrans" cxnId="{50DFB5DC-A9E4-F243-8CAD-3729FE2F4C30}">
      <dgm:prSet/>
      <dgm:spPr/>
      <dgm:t>
        <a:bodyPr/>
        <a:lstStyle/>
        <a:p>
          <a:endParaRPr lang="zh-CN" altLang="en-US" sz="2000" b="0">
            <a:solidFill>
              <a:schemeClr val="tx1"/>
            </a:solidFill>
            <a:latin typeface="黑体"/>
            <a:ea typeface="黑体"/>
            <a:cs typeface="黑体"/>
          </a:endParaRPr>
        </a:p>
      </dgm:t>
    </dgm:pt>
    <dgm:pt modelId="{C980CC13-5777-9248-9EDB-13D4B6CFE4D0}">
      <dgm:prSet phldrT="[文本]" custT="1"/>
      <dgm:spPr/>
      <dgm:t>
        <a:bodyPr/>
        <a:lstStyle/>
        <a:p>
          <a:r>
            <a:rPr lang="zh-CN" altLang="en-US" sz="1800" b="0" dirty="0">
              <a:solidFill>
                <a:schemeClr val="tx1"/>
              </a:solidFill>
              <a:latin typeface="黑体"/>
              <a:ea typeface="黑体"/>
              <a:cs typeface="黑体"/>
            </a:rPr>
            <a:t>计算量大</a:t>
          </a:r>
        </a:p>
      </dgm:t>
    </dgm:pt>
    <dgm:pt modelId="{631AF8FB-6B0A-A440-BDF3-D60763E4797D}" type="parTrans" cxnId="{1087F45E-77D5-1941-8327-473BC770D1C5}">
      <dgm:prSet/>
      <dgm:spPr/>
      <dgm:t>
        <a:bodyPr/>
        <a:lstStyle/>
        <a:p>
          <a:endParaRPr lang="zh-CN" altLang="en-US" sz="2000" b="0">
            <a:solidFill>
              <a:schemeClr val="tx1"/>
            </a:solidFill>
            <a:latin typeface="黑体"/>
            <a:ea typeface="黑体"/>
            <a:cs typeface="黑体"/>
          </a:endParaRPr>
        </a:p>
      </dgm:t>
    </dgm:pt>
    <dgm:pt modelId="{23D17830-3794-7D41-9FB1-C10DFE7BDCAC}" type="sibTrans" cxnId="{1087F45E-77D5-1941-8327-473BC770D1C5}">
      <dgm:prSet/>
      <dgm:spPr/>
      <dgm:t>
        <a:bodyPr/>
        <a:lstStyle/>
        <a:p>
          <a:endParaRPr lang="zh-CN" altLang="en-US" sz="2000" b="0">
            <a:solidFill>
              <a:schemeClr val="tx1"/>
            </a:solidFill>
            <a:latin typeface="黑体"/>
            <a:ea typeface="黑体"/>
            <a:cs typeface="黑体"/>
          </a:endParaRPr>
        </a:p>
      </dgm:t>
    </dgm:pt>
    <dgm:pt modelId="{4EB271A5-7C4A-544E-975E-4B776835F147}">
      <dgm:prSet phldrT="[文本]" custT="1"/>
      <dgm:spPr/>
      <dgm:t>
        <a:bodyPr/>
        <a:lstStyle/>
        <a:p>
          <a:r>
            <a:rPr lang="zh-CN" altLang="en-US" sz="1800" b="0" i="0" dirty="0"/>
            <a:t>样本不平衡时预测准确率低</a:t>
          </a:r>
          <a:endParaRPr lang="zh-CN" altLang="en-US" sz="1800" b="0" dirty="0">
            <a:solidFill>
              <a:schemeClr val="tx1"/>
            </a:solidFill>
            <a:latin typeface="黑体"/>
            <a:ea typeface="黑体"/>
            <a:cs typeface="黑体"/>
          </a:endParaRPr>
        </a:p>
      </dgm:t>
    </dgm:pt>
    <dgm:pt modelId="{4D9DE6D1-3E06-B344-93C2-E138D29FAC79}" type="parTrans" cxnId="{23844589-E42B-CD43-AF4E-6FB3EE7638AC}">
      <dgm:prSet/>
      <dgm:spPr/>
      <dgm:t>
        <a:bodyPr/>
        <a:lstStyle/>
        <a:p>
          <a:endParaRPr lang="zh-CN" altLang="en-US" sz="2000" b="0">
            <a:solidFill>
              <a:schemeClr val="tx1"/>
            </a:solidFill>
            <a:latin typeface="黑体"/>
            <a:ea typeface="黑体"/>
            <a:cs typeface="黑体"/>
          </a:endParaRPr>
        </a:p>
      </dgm:t>
    </dgm:pt>
    <dgm:pt modelId="{E456CC7A-3B57-8C4D-A44E-4724872AC92A}" type="sibTrans" cxnId="{23844589-E42B-CD43-AF4E-6FB3EE7638AC}">
      <dgm:prSet/>
      <dgm:spPr/>
      <dgm:t>
        <a:bodyPr/>
        <a:lstStyle/>
        <a:p>
          <a:endParaRPr lang="zh-CN" altLang="en-US" sz="2000" b="0">
            <a:solidFill>
              <a:schemeClr val="tx1"/>
            </a:solidFill>
            <a:latin typeface="黑体"/>
            <a:ea typeface="黑体"/>
            <a:cs typeface="黑体"/>
          </a:endParaRPr>
        </a:p>
      </dgm:t>
    </dgm:pt>
    <dgm:pt modelId="{6394E552-ACFA-034C-8CBF-8F459909C5E4}">
      <dgm:prSet phldrT="[文本]" custT="1"/>
      <dgm:spPr/>
      <dgm:t>
        <a:bodyPr/>
        <a:lstStyle/>
        <a:p>
          <a:r>
            <a:rPr lang="zh-CN" altLang="en-US" sz="1800" b="0" i="0" dirty="0"/>
            <a:t>模型建立需要大量内存</a:t>
          </a:r>
          <a:endParaRPr lang="zh-CN" altLang="en-US" sz="1800" b="0" dirty="0">
            <a:solidFill>
              <a:schemeClr val="tx1"/>
            </a:solidFill>
            <a:latin typeface="黑体"/>
            <a:ea typeface="黑体"/>
            <a:cs typeface="黑体"/>
          </a:endParaRPr>
        </a:p>
      </dgm:t>
    </dgm:pt>
    <dgm:pt modelId="{95B1D3D4-6DE2-7D4D-84FD-8A3FD1EA68B0}" type="parTrans" cxnId="{9A35C3E6-A93A-2E4D-A378-060534318317}">
      <dgm:prSet/>
      <dgm:spPr/>
      <dgm:t>
        <a:bodyPr/>
        <a:lstStyle/>
        <a:p>
          <a:endParaRPr lang="zh-CN" altLang="en-US" sz="2000" b="0">
            <a:solidFill>
              <a:schemeClr val="tx1"/>
            </a:solidFill>
            <a:latin typeface="黑体"/>
            <a:ea typeface="黑体"/>
            <a:cs typeface="黑体"/>
          </a:endParaRPr>
        </a:p>
      </dgm:t>
    </dgm:pt>
    <dgm:pt modelId="{140D0303-FF50-1A49-8D13-FDB6446C78D7}" type="sibTrans" cxnId="{9A35C3E6-A93A-2E4D-A378-060534318317}">
      <dgm:prSet/>
      <dgm:spPr/>
      <dgm:t>
        <a:bodyPr/>
        <a:lstStyle/>
        <a:p>
          <a:endParaRPr lang="zh-CN" altLang="en-US" sz="2000" b="0">
            <a:solidFill>
              <a:schemeClr val="tx1"/>
            </a:solidFill>
            <a:latin typeface="黑体"/>
            <a:ea typeface="黑体"/>
            <a:cs typeface="黑体"/>
          </a:endParaRPr>
        </a:p>
      </dgm:t>
    </dgm:pt>
    <dgm:pt modelId="{79430603-43F9-8247-9421-B524CED97967}">
      <dgm:prSet phldrT="[文本]" custT="1"/>
      <dgm:spPr/>
      <dgm:t>
        <a:bodyPr/>
        <a:lstStyle/>
        <a:p>
          <a:pPr algn="just"/>
          <a:r>
            <a:rPr lang="zh-CN" altLang="en-US" sz="1800" b="0" i="0" dirty="0"/>
            <a:t>准确度高，对异常点不敏感</a:t>
          </a:r>
          <a:endParaRPr lang="zh-CN" altLang="en-US" sz="1800" b="0" dirty="0">
            <a:solidFill>
              <a:schemeClr val="tx1"/>
            </a:solidFill>
            <a:latin typeface="黑体"/>
            <a:ea typeface="黑体"/>
            <a:cs typeface="黑体"/>
          </a:endParaRPr>
        </a:p>
      </dgm:t>
    </dgm:pt>
    <dgm:pt modelId="{AF37BE28-CF81-8342-B145-8C9B3D757432}" type="parTrans" cxnId="{ED914B8C-694E-7D45-A05B-3FDE1A50221D}">
      <dgm:prSet/>
      <dgm:spPr/>
      <dgm:t>
        <a:bodyPr/>
        <a:lstStyle/>
        <a:p>
          <a:endParaRPr lang="zh-CN" altLang="en-US" sz="2000" b="0">
            <a:solidFill>
              <a:schemeClr val="tx1"/>
            </a:solidFill>
            <a:latin typeface="黑体"/>
            <a:ea typeface="黑体"/>
            <a:cs typeface="黑体"/>
          </a:endParaRPr>
        </a:p>
      </dgm:t>
    </dgm:pt>
    <dgm:pt modelId="{6D4A59C6-3E54-6A4D-94A6-1011C6D2F0E1}" type="sibTrans" cxnId="{ED914B8C-694E-7D45-A05B-3FDE1A50221D}">
      <dgm:prSet/>
      <dgm:spPr/>
      <dgm:t>
        <a:bodyPr/>
        <a:lstStyle/>
        <a:p>
          <a:endParaRPr lang="zh-CN" altLang="en-US" sz="2000" b="0">
            <a:solidFill>
              <a:schemeClr val="tx1"/>
            </a:solidFill>
            <a:latin typeface="黑体"/>
            <a:ea typeface="黑体"/>
            <a:cs typeface="黑体"/>
          </a:endParaRPr>
        </a:p>
      </dgm:t>
    </dgm:pt>
    <dgm:pt modelId="{04DDA66E-5563-1143-BEDE-B45CBEB75CCB}">
      <dgm:prSet phldrT="[文本]" custT="1"/>
      <dgm:spPr/>
      <dgm:t>
        <a:bodyPr/>
        <a:lstStyle/>
        <a:p>
          <a:r>
            <a:rPr lang="zh-CN" altLang="en-US" sz="1800" b="0" i="0" dirty="0"/>
            <a:t>既可做分类也可做回归</a:t>
          </a:r>
          <a:endParaRPr lang="zh-CN" altLang="en-US" sz="1800" b="0" dirty="0">
            <a:solidFill>
              <a:schemeClr val="tx1"/>
            </a:solidFill>
            <a:latin typeface="黑体"/>
            <a:ea typeface="黑体"/>
            <a:cs typeface="黑体"/>
          </a:endParaRPr>
        </a:p>
      </dgm:t>
    </dgm:pt>
    <dgm:pt modelId="{9EF64BA6-4F2F-E448-931E-664F9A09FB15}" type="parTrans" cxnId="{828F9F85-41E9-624F-B572-DF01FFF4BF1F}">
      <dgm:prSet/>
      <dgm:spPr/>
      <dgm:t>
        <a:bodyPr/>
        <a:lstStyle/>
        <a:p>
          <a:endParaRPr lang="zh-CN" altLang="en-US" sz="2000" b="0">
            <a:solidFill>
              <a:schemeClr val="tx1"/>
            </a:solidFill>
            <a:latin typeface="黑体"/>
            <a:ea typeface="黑体"/>
            <a:cs typeface="黑体"/>
          </a:endParaRPr>
        </a:p>
      </dgm:t>
    </dgm:pt>
    <dgm:pt modelId="{DD9A78A6-C656-594B-BFE7-8E0B3EFFDEB8}" type="sibTrans" cxnId="{828F9F85-41E9-624F-B572-DF01FFF4BF1F}">
      <dgm:prSet/>
      <dgm:spPr/>
      <dgm:t>
        <a:bodyPr/>
        <a:lstStyle/>
        <a:p>
          <a:endParaRPr lang="zh-CN" altLang="en-US" sz="2000" b="0">
            <a:solidFill>
              <a:schemeClr val="tx1"/>
            </a:solidFill>
            <a:latin typeface="黑体"/>
            <a:ea typeface="黑体"/>
            <a:cs typeface="黑体"/>
          </a:endParaRPr>
        </a:p>
      </dgm:t>
    </dgm:pt>
    <dgm:pt modelId="{4F1E4D34-7AA6-2E48-8948-553BD635FC0C}">
      <dgm:prSet phldrT="[文本]" custT="1"/>
      <dgm:spPr/>
      <dgm:t>
        <a:bodyPr/>
        <a:lstStyle/>
        <a:p>
          <a:r>
            <a:rPr lang="zh-CN" altLang="en-US" sz="1800" b="0" dirty="0">
              <a:solidFill>
                <a:schemeClr val="tx1"/>
              </a:solidFill>
              <a:latin typeface="+mn-ea"/>
              <a:ea typeface="+mn-ea"/>
              <a:cs typeface="黑体"/>
            </a:rPr>
            <a:t>预测速度慢，可解释性差</a:t>
          </a:r>
        </a:p>
      </dgm:t>
    </dgm:pt>
    <dgm:pt modelId="{7FD88F3F-E106-644A-81C2-845061A9D4FC}" type="parTrans" cxnId="{1DEFE6C8-77EC-A34D-9AA3-DC7A892E1DF5}">
      <dgm:prSet/>
      <dgm:spPr/>
      <dgm:t>
        <a:bodyPr/>
        <a:lstStyle/>
        <a:p>
          <a:endParaRPr lang="zh-CN" altLang="en-US" sz="2000" b="0">
            <a:solidFill>
              <a:schemeClr val="tx1"/>
            </a:solidFill>
            <a:latin typeface="黑体"/>
            <a:ea typeface="黑体"/>
            <a:cs typeface="黑体"/>
          </a:endParaRPr>
        </a:p>
      </dgm:t>
    </dgm:pt>
    <dgm:pt modelId="{FBBC17B2-8E19-9D45-B093-CE327709DA9C}" type="sibTrans" cxnId="{1DEFE6C8-77EC-A34D-9AA3-DC7A892E1DF5}">
      <dgm:prSet/>
      <dgm:spPr/>
      <dgm:t>
        <a:bodyPr/>
        <a:lstStyle/>
        <a:p>
          <a:endParaRPr lang="zh-CN" altLang="en-US" sz="2000" b="0">
            <a:solidFill>
              <a:schemeClr val="tx1"/>
            </a:solidFill>
            <a:latin typeface="黑体"/>
            <a:ea typeface="黑体"/>
            <a:cs typeface="黑体"/>
          </a:endParaRPr>
        </a:p>
      </dgm:t>
    </dgm:pt>
    <dgm:pt modelId="{8906E1CC-BAAE-F440-A941-A89CB505A677}" type="pres">
      <dgm:prSet presAssocID="{30CA0669-1ECC-D64E-B272-DE70AA8BA990}" presName="list" presStyleCnt="0">
        <dgm:presLayoutVars>
          <dgm:dir/>
          <dgm:animLvl val="lvl"/>
        </dgm:presLayoutVars>
      </dgm:prSet>
      <dgm:spPr/>
    </dgm:pt>
    <dgm:pt modelId="{34394317-1341-6F47-8EDA-AD3235A2D004}" type="pres">
      <dgm:prSet presAssocID="{AA99CCDD-71C4-DB42-AF6D-2D3D370B1A49}" presName="posSpace" presStyleCnt="0"/>
      <dgm:spPr/>
    </dgm:pt>
    <dgm:pt modelId="{5A9E09AC-C010-4540-8FF3-4C000C55E057}" type="pres">
      <dgm:prSet presAssocID="{AA99CCDD-71C4-DB42-AF6D-2D3D370B1A49}" presName="vertFlow" presStyleCnt="0"/>
      <dgm:spPr/>
    </dgm:pt>
    <dgm:pt modelId="{10F34B4F-3534-9042-AAA0-1BFBD4B72CA7}" type="pres">
      <dgm:prSet presAssocID="{AA99CCDD-71C4-DB42-AF6D-2D3D370B1A49}" presName="topSpace" presStyleCnt="0"/>
      <dgm:spPr/>
    </dgm:pt>
    <dgm:pt modelId="{BD86189D-6B50-1141-BD07-52B32112757E}" type="pres">
      <dgm:prSet presAssocID="{AA99CCDD-71C4-DB42-AF6D-2D3D370B1A49}" presName="firstComp" presStyleCnt="0"/>
      <dgm:spPr/>
    </dgm:pt>
    <dgm:pt modelId="{2866FC44-4E7C-A349-853B-ADE362B6B571}" type="pres">
      <dgm:prSet presAssocID="{AA99CCDD-71C4-DB42-AF6D-2D3D370B1A49}" presName="firstChild" presStyleLbl="bgAccFollowNode1" presStyleIdx="0" presStyleCnt="8"/>
      <dgm:spPr/>
    </dgm:pt>
    <dgm:pt modelId="{68C9479F-33F3-664A-A654-4E21618812E1}" type="pres">
      <dgm:prSet presAssocID="{AA99CCDD-71C4-DB42-AF6D-2D3D370B1A49}" presName="firstChildTx" presStyleLbl="bgAccFollowNode1" presStyleIdx="0" presStyleCnt="8">
        <dgm:presLayoutVars>
          <dgm:bulletEnabled val="1"/>
        </dgm:presLayoutVars>
      </dgm:prSet>
      <dgm:spPr/>
    </dgm:pt>
    <dgm:pt modelId="{18B65759-AFD4-A643-8905-501CE436427F}" type="pres">
      <dgm:prSet presAssocID="{9AAB5D96-A1C9-3D41-B4DB-74F8C9667982}" presName="comp" presStyleCnt="0"/>
      <dgm:spPr/>
    </dgm:pt>
    <dgm:pt modelId="{7690EDEC-8EB5-8243-8103-36A4BF606B81}" type="pres">
      <dgm:prSet presAssocID="{9AAB5D96-A1C9-3D41-B4DB-74F8C9667982}" presName="child" presStyleLbl="bgAccFollowNode1" presStyleIdx="1" presStyleCnt="8"/>
      <dgm:spPr/>
    </dgm:pt>
    <dgm:pt modelId="{7518952C-E458-BD49-8BF1-D2C85C441CAF}" type="pres">
      <dgm:prSet presAssocID="{9AAB5D96-A1C9-3D41-B4DB-74F8C9667982}" presName="childTx" presStyleLbl="bgAccFollowNode1" presStyleIdx="1" presStyleCnt="8">
        <dgm:presLayoutVars>
          <dgm:bulletEnabled val="1"/>
        </dgm:presLayoutVars>
      </dgm:prSet>
      <dgm:spPr/>
    </dgm:pt>
    <dgm:pt modelId="{2FCEC063-935B-8C45-9ABB-E9BC97B8A961}" type="pres">
      <dgm:prSet presAssocID="{79430603-43F9-8247-9421-B524CED97967}" presName="comp" presStyleCnt="0"/>
      <dgm:spPr/>
    </dgm:pt>
    <dgm:pt modelId="{6F055D58-2CED-0C4C-80F9-732B25DE0216}" type="pres">
      <dgm:prSet presAssocID="{79430603-43F9-8247-9421-B524CED97967}" presName="child" presStyleLbl="bgAccFollowNode1" presStyleIdx="2" presStyleCnt="8"/>
      <dgm:spPr/>
    </dgm:pt>
    <dgm:pt modelId="{626CFC40-6709-4F40-B787-FF7720BB20F4}" type="pres">
      <dgm:prSet presAssocID="{79430603-43F9-8247-9421-B524CED97967}" presName="childTx" presStyleLbl="bgAccFollowNode1" presStyleIdx="2" presStyleCnt="8">
        <dgm:presLayoutVars>
          <dgm:bulletEnabled val="1"/>
        </dgm:presLayoutVars>
      </dgm:prSet>
      <dgm:spPr/>
    </dgm:pt>
    <dgm:pt modelId="{028B578B-8846-674C-ABE0-8737BF111E50}" type="pres">
      <dgm:prSet presAssocID="{04DDA66E-5563-1143-BEDE-B45CBEB75CCB}" presName="comp" presStyleCnt="0"/>
      <dgm:spPr/>
    </dgm:pt>
    <dgm:pt modelId="{3A9C223A-2881-EA4F-BAAC-14DBAEBE3854}" type="pres">
      <dgm:prSet presAssocID="{04DDA66E-5563-1143-BEDE-B45CBEB75CCB}" presName="child" presStyleLbl="bgAccFollowNode1" presStyleIdx="3" presStyleCnt="8"/>
      <dgm:spPr/>
    </dgm:pt>
    <dgm:pt modelId="{158C8C5C-503E-1942-B826-B9C60131B432}" type="pres">
      <dgm:prSet presAssocID="{04DDA66E-5563-1143-BEDE-B45CBEB75CCB}" presName="childTx" presStyleLbl="bgAccFollowNode1" presStyleIdx="3" presStyleCnt="8">
        <dgm:presLayoutVars>
          <dgm:bulletEnabled val="1"/>
        </dgm:presLayoutVars>
      </dgm:prSet>
      <dgm:spPr/>
    </dgm:pt>
    <dgm:pt modelId="{3A94EC6B-46C0-C14C-A526-5E760134F6FA}" type="pres">
      <dgm:prSet presAssocID="{AA99CCDD-71C4-DB42-AF6D-2D3D370B1A49}" presName="negSpace" presStyleCnt="0"/>
      <dgm:spPr/>
    </dgm:pt>
    <dgm:pt modelId="{34D34044-C6C6-C640-82B2-C0BBF4B8CF17}" type="pres">
      <dgm:prSet presAssocID="{AA99CCDD-71C4-DB42-AF6D-2D3D370B1A49}" presName="circle" presStyleLbl="node1" presStyleIdx="0" presStyleCnt="2"/>
      <dgm:spPr/>
    </dgm:pt>
    <dgm:pt modelId="{99B983F3-9766-544E-B0E4-C683A7194265}" type="pres">
      <dgm:prSet presAssocID="{F45BB824-269D-D342-8EC0-E2FB417D2450}" presName="transSpace" presStyleCnt="0"/>
      <dgm:spPr/>
    </dgm:pt>
    <dgm:pt modelId="{34E1C5F8-A8D9-C347-AD4D-DB99175DC72A}" type="pres">
      <dgm:prSet presAssocID="{843F2549-B37F-CD49-A248-3284FF90BEEA}" presName="posSpace" presStyleCnt="0"/>
      <dgm:spPr/>
    </dgm:pt>
    <dgm:pt modelId="{0F8FB4DE-4887-3F4D-9F4A-562BDEBA6E06}" type="pres">
      <dgm:prSet presAssocID="{843F2549-B37F-CD49-A248-3284FF90BEEA}" presName="vertFlow" presStyleCnt="0"/>
      <dgm:spPr/>
    </dgm:pt>
    <dgm:pt modelId="{80F34887-6D7B-5845-85C4-676B31322F25}" type="pres">
      <dgm:prSet presAssocID="{843F2549-B37F-CD49-A248-3284FF90BEEA}" presName="topSpace" presStyleCnt="0"/>
      <dgm:spPr/>
    </dgm:pt>
    <dgm:pt modelId="{642029D0-824D-0649-BEEF-09D0F84F1435}" type="pres">
      <dgm:prSet presAssocID="{843F2549-B37F-CD49-A248-3284FF90BEEA}" presName="firstComp" presStyleCnt="0"/>
      <dgm:spPr/>
    </dgm:pt>
    <dgm:pt modelId="{231EA3E1-D484-9346-AF37-C4432B5516FD}" type="pres">
      <dgm:prSet presAssocID="{843F2549-B37F-CD49-A248-3284FF90BEEA}" presName="firstChild" presStyleLbl="bgAccFollowNode1" presStyleIdx="4" presStyleCnt="8" custLinFactNeighborX="14630"/>
      <dgm:spPr/>
    </dgm:pt>
    <dgm:pt modelId="{2DFE4496-A0E1-664A-AF32-691635F84395}" type="pres">
      <dgm:prSet presAssocID="{843F2549-B37F-CD49-A248-3284FF90BEEA}" presName="firstChildTx" presStyleLbl="bgAccFollowNode1" presStyleIdx="4" presStyleCnt="8">
        <dgm:presLayoutVars>
          <dgm:bulletEnabled val="1"/>
        </dgm:presLayoutVars>
      </dgm:prSet>
      <dgm:spPr/>
    </dgm:pt>
    <dgm:pt modelId="{20F880C5-C21C-294E-AA37-1EBC90EE88B3}" type="pres">
      <dgm:prSet presAssocID="{4EB271A5-7C4A-544E-975E-4B776835F147}" presName="comp" presStyleCnt="0"/>
      <dgm:spPr/>
    </dgm:pt>
    <dgm:pt modelId="{1F96FD47-2B56-8E44-961C-2A7081D5761D}" type="pres">
      <dgm:prSet presAssocID="{4EB271A5-7C4A-544E-975E-4B776835F147}" presName="child" presStyleLbl="bgAccFollowNode1" presStyleIdx="5" presStyleCnt="8" custScaleX="99311" custLinFactNeighborX="14630"/>
      <dgm:spPr/>
    </dgm:pt>
    <dgm:pt modelId="{4617372B-1A2C-EA41-8CFE-29AC66277C63}" type="pres">
      <dgm:prSet presAssocID="{4EB271A5-7C4A-544E-975E-4B776835F147}" presName="childTx" presStyleLbl="bgAccFollowNode1" presStyleIdx="5" presStyleCnt="8">
        <dgm:presLayoutVars>
          <dgm:bulletEnabled val="1"/>
        </dgm:presLayoutVars>
      </dgm:prSet>
      <dgm:spPr/>
    </dgm:pt>
    <dgm:pt modelId="{0A0D5F39-5389-A043-8154-2E5FEC667A3A}" type="pres">
      <dgm:prSet presAssocID="{6394E552-ACFA-034C-8CBF-8F459909C5E4}" presName="comp" presStyleCnt="0"/>
      <dgm:spPr/>
    </dgm:pt>
    <dgm:pt modelId="{1E26BA3B-E101-3542-A404-6D3C2D3C27E8}" type="pres">
      <dgm:prSet presAssocID="{6394E552-ACFA-034C-8CBF-8F459909C5E4}" presName="child" presStyleLbl="bgAccFollowNode1" presStyleIdx="6" presStyleCnt="8" custLinFactNeighborX="14630"/>
      <dgm:spPr/>
    </dgm:pt>
    <dgm:pt modelId="{68B29DB6-19E3-4146-8DBC-DCF1170E8AE7}" type="pres">
      <dgm:prSet presAssocID="{6394E552-ACFA-034C-8CBF-8F459909C5E4}" presName="childTx" presStyleLbl="bgAccFollowNode1" presStyleIdx="6" presStyleCnt="8">
        <dgm:presLayoutVars>
          <dgm:bulletEnabled val="1"/>
        </dgm:presLayoutVars>
      </dgm:prSet>
      <dgm:spPr/>
    </dgm:pt>
    <dgm:pt modelId="{18E7A9D6-1C2A-CC46-8D19-22ED904E66FD}" type="pres">
      <dgm:prSet presAssocID="{4F1E4D34-7AA6-2E48-8948-553BD635FC0C}" presName="comp" presStyleCnt="0"/>
      <dgm:spPr/>
    </dgm:pt>
    <dgm:pt modelId="{61FE1843-3C27-594A-A309-594CE1381D72}" type="pres">
      <dgm:prSet presAssocID="{4F1E4D34-7AA6-2E48-8948-553BD635FC0C}" presName="child" presStyleLbl="bgAccFollowNode1" presStyleIdx="7" presStyleCnt="8" custLinFactNeighborX="14630"/>
      <dgm:spPr/>
    </dgm:pt>
    <dgm:pt modelId="{E0D86785-DC06-BD4A-ACE1-51876F45154B}" type="pres">
      <dgm:prSet presAssocID="{4F1E4D34-7AA6-2E48-8948-553BD635FC0C}" presName="childTx" presStyleLbl="bgAccFollowNode1" presStyleIdx="7" presStyleCnt="8">
        <dgm:presLayoutVars>
          <dgm:bulletEnabled val="1"/>
        </dgm:presLayoutVars>
      </dgm:prSet>
      <dgm:spPr/>
    </dgm:pt>
    <dgm:pt modelId="{B6A7FC48-A1C6-9E43-9C93-7D9B43BA830E}" type="pres">
      <dgm:prSet presAssocID="{843F2549-B37F-CD49-A248-3284FF90BEEA}" presName="negSpace" presStyleCnt="0"/>
      <dgm:spPr/>
    </dgm:pt>
    <dgm:pt modelId="{7F3A063B-221B-3348-B9BD-ED55561AD1AC}" type="pres">
      <dgm:prSet presAssocID="{843F2549-B37F-CD49-A248-3284FF90BEEA}" presName="circle" presStyleLbl="node1" presStyleIdx="1" presStyleCnt="2" custLinFactNeighborX="14068" custLinFactNeighborY="-917"/>
      <dgm:spPr/>
    </dgm:pt>
  </dgm:ptLst>
  <dgm:cxnLst>
    <dgm:cxn modelId="{30036A0E-2BEC-4662-8122-4173056466D3}" type="presOf" srcId="{4F1E4D34-7AA6-2E48-8948-553BD635FC0C}" destId="{61FE1843-3C27-594A-A309-594CE1381D72}" srcOrd="0" destOrd="0" presId="urn:microsoft.com/office/officeart/2005/8/layout/hList9"/>
    <dgm:cxn modelId="{0C3D2420-D7C3-1346-B26A-B851D62D4EBF}" srcId="{AA99CCDD-71C4-DB42-AF6D-2D3D370B1A49}" destId="{9AAB5D96-A1C9-3D41-B4DB-74F8C9667982}" srcOrd="1" destOrd="0" parTransId="{287136BE-7D29-A549-9B39-EEC0DE5B07AA}" sibTransId="{D465F159-13C9-AF45-BDB5-40EEC7B3D878}"/>
    <dgm:cxn modelId="{9A207E20-E55A-45C5-87F8-4EFCD89024DF}" type="presOf" srcId="{C980CC13-5777-9248-9EDB-13D4B6CFE4D0}" destId="{231EA3E1-D484-9346-AF37-C4432B5516FD}" srcOrd="0" destOrd="0" presId="urn:microsoft.com/office/officeart/2005/8/layout/hList9"/>
    <dgm:cxn modelId="{7A1DA926-7E94-3E4D-BFD8-44B18EAD8526}" srcId="{30CA0669-1ECC-D64E-B272-DE70AA8BA990}" destId="{AA99CCDD-71C4-DB42-AF6D-2D3D370B1A49}" srcOrd="0" destOrd="0" parTransId="{02B8FAF7-588C-B340-99A2-5E8EA5F04388}" sibTransId="{F45BB824-269D-D342-8EC0-E2FB417D2450}"/>
    <dgm:cxn modelId="{CC3A5028-3816-6544-BB13-D229DC68C4BD}" srcId="{AA99CCDD-71C4-DB42-AF6D-2D3D370B1A49}" destId="{88E00C6D-BA3E-414A-936B-AD6C4B8CD524}" srcOrd="0" destOrd="0" parTransId="{AD61ED16-DC15-4646-B1FA-14EA52FEA1FA}" sibTransId="{E0F0347A-8ACF-C442-A173-2BCFE86FF300}"/>
    <dgm:cxn modelId="{D18E9C28-231A-4CB8-8CD1-E710447F9336}" type="presOf" srcId="{AA99CCDD-71C4-DB42-AF6D-2D3D370B1A49}" destId="{34D34044-C6C6-C640-82B2-C0BBF4B8CF17}" srcOrd="0" destOrd="0" presId="urn:microsoft.com/office/officeart/2005/8/layout/hList9"/>
    <dgm:cxn modelId="{1393E228-443F-4EF3-BD27-BCFE4135C7AC}" type="presOf" srcId="{30CA0669-1ECC-D64E-B272-DE70AA8BA990}" destId="{8906E1CC-BAAE-F440-A941-A89CB505A677}" srcOrd="0" destOrd="0" presId="urn:microsoft.com/office/officeart/2005/8/layout/hList9"/>
    <dgm:cxn modelId="{B51E083C-9D9E-4F7F-9E85-7309CE374CBF}" type="presOf" srcId="{04DDA66E-5563-1143-BEDE-B45CBEB75CCB}" destId="{3A9C223A-2881-EA4F-BAAC-14DBAEBE3854}" srcOrd="0" destOrd="0" presId="urn:microsoft.com/office/officeart/2005/8/layout/hList9"/>
    <dgm:cxn modelId="{F5A3C140-3BC4-4C13-B2C2-F4E90F465AD0}" type="presOf" srcId="{6394E552-ACFA-034C-8CBF-8F459909C5E4}" destId="{68B29DB6-19E3-4146-8DBC-DCF1170E8AE7}" srcOrd="1" destOrd="0" presId="urn:microsoft.com/office/officeart/2005/8/layout/hList9"/>
    <dgm:cxn modelId="{1087F45E-77D5-1941-8327-473BC770D1C5}" srcId="{843F2549-B37F-CD49-A248-3284FF90BEEA}" destId="{C980CC13-5777-9248-9EDB-13D4B6CFE4D0}" srcOrd="0" destOrd="0" parTransId="{631AF8FB-6B0A-A440-BDF3-D60763E4797D}" sibTransId="{23D17830-3794-7D41-9FB1-C10DFE7BDCAC}"/>
    <dgm:cxn modelId="{165ECF69-FE7A-45AD-B0B5-D5A7C54D6DEB}" type="presOf" srcId="{4F1E4D34-7AA6-2E48-8948-553BD635FC0C}" destId="{E0D86785-DC06-BD4A-ACE1-51876F45154B}" srcOrd="1" destOrd="0" presId="urn:microsoft.com/office/officeart/2005/8/layout/hList9"/>
    <dgm:cxn modelId="{832D6D6E-3661-4B68-8BD4-7DD2FFBE0599}" type="presOf" srcId="{79430603-43F9-8247-9421-B524CED97967}" destId="{6F055D58-2CED-0C4C-80F9-732B25DE0216}" srcOrd="0" destOrd="0" presId="urn:microsoft.com/office/officeart/2005/8/layout/hList9"/>
    <dgm:cxn modelId="{B0819778-95C8-4445-9764-FF20F64EFB83}" type="presOf" srcId="{6394E552-ACFA-034C-8CBF-8F459909C5E4}" destId="{1E26BA3B-E101-3542-A404-6D3C2D3C27E8}" srcOrd="0" destOrd="0" presId="urn:microsoft.com/office/officeart/2005/8/layout/hList9"/>
    <dgm:cxn modelId="{8EC4447C-DFC4-4376-A818-C7BE7400FA3C}" type="presOf" srcId="{4EB271A5-7C4A-544E-975E-4B776835F147}" destId="{1F96FD47-2B56-8E44-961C-2A7081D5761D}" srcOrd="0" destOrd="0" presId="urn:microsoft.com/office/officeart/2005/8/layout/hList9"/>
    <dgm:cxn modelId="{828E4D80-CC36-4F7E-B837-FBE1F49892B2}" type="presOf" srcId="{79430603-43F9-8247-9421-B524CED97967}" destId="{626CFC40-6709-4F40-B787-FF7720BB20F4}" srcOrd="1" destOrd="0" presId="urn:microsoft.com/office/officeart/2005/8/layout/hList9"/>
    <dgm:cxn modelId="{828F9F85-41E9-624F-B572-DF01FFF4BF1F}" srcId="{AA99CCDD-71C4-DB42-AF6D-2D3D370B1A49}" destId="{04DDA66E-5563-1143-BEDE-B45CBEB75CCB}" srcOrd="3" destOrd="0" parTransId="{9EF64BA6-4F2F-E448-931E-664F9A09FB15}" sibTransId="{DD9A78A6-C656-594B-BFE7-8E0B3EFFDEB8}"/>
    <dgm:cxn modelId="{23844589-E42B-CD43-AF4E-6FB3EE7638AC}" srcId="{843F2549-B37F-CD49-A248-3284FF90BEEA}" destId="{4EB271A5-7C4A-544E-975E-4B776835F147}" srcOrd="1" destOrd="0" parTransId="{4D9DE6D1-3E06-B344-93C2-E138D29FAC79}" sibTransId="{E456CC7A-3B57-8C4D-A44E-4724872AC92A}"/>
    <dgm:cxn modelId="{ED914B8C-694E-7D45-A05B-3FDE1A50221D}" srcId="{AA99CCDD-71C4-DB42-AF6D-2D3D370B1A49}" destId="{79430603-43F9-8247-9421-B524CED97967}" srcOrd="2" destOrd="0" parTransId="{AF37BE28-CF81-8342-B145-8C9B3D757432}" sibTransId="{6D4A59C6-3E54-6A4D-94A6-1011C6D2F0E1}"/>
    <dgm:cxn modelId="{54211897-EC51-405D-B2C7-9E03736A7854}" type="presOf" srcId="{9AAB5D96-A1C9-3D41-B4DB-74F8C9667982}" destId="{7518952C-E458-BD49-8BF1-D2C85C441CAF}" srcOrd="1" destOrd="0" presId="urn:microsoft.com/office/officeart/2005/8/layout/hList9"/>
    <dgm:cxn modelId="{03019198-190E-45FA-9454-E9F1F7FE8087}" type="presOf" srcId="{C980CC13-5777-9248-9EDB-13D4B6CFE4D0}" destId="{2DFE4496-A0E1-664A-AF32-691635F84395}" srcOrd="1" destOrd="0" presId="urn:microsoft.com/office/officeart/2005/8/layout/hList9"/>
    <dgm:cxn modelId="{A81DF3A3-57BF-4875-88D6-17B2B979594C}" type="presOf" srcId="{9AAB5D96-A1C9-3D41-B4DB-74F8C9667982}" destId="{7690EDEC-8EB5-8243-8103-36A4BF606B81}" srcOrd="0" destOrd="0" presId="urn:microsoft.com/office/officeart/2005/8/layout/hList9"/>
    <dgm:cxn modelId="{F81F8BA6-7CAD-438C-8990-4F19F969188B}" type="presOf" srcId="{4EB271A5-7C4A-544E-975E-4B776835F147}" destId="{4617372B-1A2C-EA41-8CFE-29AC66277C63}" srcOrd="1" destOrd="0" presId="urn:microsoft.com/office/officeart/2005/8/layout/hList9"/>
    <dgm:cxn modelId="{227165BC-E51B-48EA-AEE5-A04CC2136260}" type="presOf" srcId="{843F2549-B37F-CD49-A248-3284FF90BEEA}" destId="{7F3A063B-221B-3348-B9BD-ED55561AD1AC}" srcOrd="0" destOrd="0" presId="urn:microsoft.com/office/officeart/2005/8/layout/hList9"/>
    <dgm:cxn modelId="{1DEFE6C8-77EC-A34D-9AA3-DC7A892E1DF5}" srcId="{843F2549-B37F-CD49-A248-3284FF90BEEA}" destId="{4F1E4D34-7AA6-2E48-8948-553BD635FC0C}" srcOrd="3" destOrd="0" parTransId="{7FD88F3F-E106-644A-81C2-845061A9D4FC}" sibTransId="{FBBC17B2-8E19-9D45-B093-CE327709DA9C}"/>
    <dgm:cxn modelId="{B0CEA0D1-A993-4A37-8A17-B1E6B1B09D5A}" type="presOf" srcId="{04DDA66E-5563-1143-BEDE-B45CBEB75CCB}" destId="{158C8C5C-503E-1942-B826-B9C60131B432}" srcOrd="1" destOrd="0" presId="urn:microsoft.com/office/officeart/2005/8/layout/hList9"/>
    <dgm:cxn modelId="{BA95BADA-537F-409D-BAAA-1FAAF535A943}" type="presOf" srcId="{88E00C6D-BA3E-414A-936B-AD6C4B8CD524}" destId="{2866FC44-4E7C-A349-853B-ADE362B6B571}" srcOrd="0" destOrd="0" presId="urn:microsoft.com/office/officeart/2005/8/layout/hList9"/>
    <dgm:cxn modelId="{50DFB5DC-A9E4-F243-8CAD-3729FE2F4C30}" srcId="{30CA0669-1ECC-D64E-B272-DE70AA8BA990}" destId="{843F2549-B37F-CD49-A248-3284FF90BEEA}" srcOrd="1" destOrd="0" parTransId="{AACC8362-3E08-9F4C-B253-88EBD2ED3DBE}" sibTransId="{39C05058-3ED6-8A40-B7EE-8DABF34642B7}"/>
    <dgm:cxn modelId="{67BC72E0-3D12-4B90-8A5C-BEBCB0A80A93}" type="presOf" srcId="{88E00C6D-BA3E-414A-936B-AD6C4B8CD524}" destId="{68C9479F-33F3-664A-A654-4E21618812E1}" srcOrd="1" destOrd="0" presId="urn:microsoft.com/office/officeart/2005/8/layout/hList9"/>
    <dgm:cxn modelId="{9A35C3E6-A93A-2E4D-A378-060534318317}" srcId="{843F2549-B37F-CD49-A248-3284FF90BEEA}" destId="{6394E552-ACFA-034C-8CBF-8F459909C5E4}" srcOrd="2" destOrd="0" parTransId="{95B1D3D4-6DE2-7D4D-84FD-8A3FD1EA68B0}" sibTransId="{140D0303-FF50-1A49-8D13-FDB6446C78D7}"/>
    <dgm:cxn modelId="{7A13F601-56F1-45AD-9A21-3624F98A17CD}" type="presParOf" srcId="{8906E1CC-BAAE-F440-A941-A89CB505A677}" destId="{34394317-1341-6F47-8EDA-AD3235A2D004}" srcOrd="0" destOrd="0" presId="urn:microsoft.com/office/officeart/2005/8/layout/hList9"/>
    <dgm:cxn modelId="{79F27110-4455-4E9C-875F-531E64CFC17E}" type="presParOf" srcId="{8906E1CC-BAAE-F440-A941-A89CB505A677}" destId="{5A9E09AC-C010-4540-8FF3-4C000C55E057}" srcOrd="1" destOrd="0" presId="urn:microsoft.com/office/officeart/2005/8/layout/hList9"/>
    <dgm:cxn modelId="{8C8BF6FD-34E6-4794-8323-0604CD0C7060}" type="presParOf" srcId="{5A9E09AC-C010-4540-8FF3-4C000C55E057}" destId="{10F34B4F-3534-9042-AAA0-1BFBD4B72CA7}" srcOrd="0" destOrd="0" presId="urn:microsoft.com/office/officeart/2005/8/layout/hList9"/>
    <dgm:cxn modelId="{8A60E61A-D81E-4F51-B418-B35956B1EBD4}" type="presParOf" srcId="{5A9E09AC-C010-4540-8FF3-4C000C55E057}" destId="{BD86189D-6B50-1141-BD07-52B32112757E}" srcOrd="1" destOrd="0" presId="urn:microsoft.com/office/officeart/2005/8/layout/hList9"/>
    <dgm:cxn modelId="{0FA0D931-C73C-4BAC-91B5-6CD4A69B185A}" type="presParOf" srcId="{BD86189D-6B50-1141-BD07-52B32112757E}" destId="{2866FC44-4E7C-A349-853B-ADE362B6B571}" srcOrd="0" destOrd="0" presId="urn:microsoft.com/office/officeart/2005/8/layout/hList9"/>
    <dgm:cxn modelId="{B1A7FBA6-A363-45CC-843B-18E01567B896}" type="presParOf" srcId="{BD86189D-6B50-1141-BD07-52B32112757E}" destId="{68C9479F-33F3-664A-A654-4E21618812E1}" srcOrd="1" destOrd="0" presId="urn:microsoft.com/office/officeart/2005/8/layout/hList9"/>
    <dgm:cxn modelId="{B108E60A-725C-4BD9-BB99-DE1F295F90D2}" type="presParOf" srcId="{5A9E09AC-C010-4540-8FF3-4C000C55E057}" destId="{18B65759-AFD4-A643-8905-501CE436427F}" srcOrd="2" destOrd="0" presId="urn:microsoft.com/office/officeart/2005/8/layout/hList9"/>
    <dgm:cxn modelId="{46462809-284B-433C-9C71-5580F39A3004}" type="presParOf" srcId="{18B65759-AFD4-A643-8905-501CE436427F}" destId="{7690EDEC-8EB5-8243-8103-36A4BF606B81}" srcOrd="0" destOrd="0" presId="urn:microsoft.com/office/officeart/2005/8/layout/hList9"/>
    <dgm:cxn modelId="{8A7AC16C-E962-429A-8878-408930CA03ED}" type="presParOf" srcId="{18B65759-AFD4-A643-8905-501CE436427F}" destId="{7518952C-E458-BD49-8BF1-D2C85C441CAF}" srcOrd="1" destOrd="0" presId="urn:microsoft.com/office/officeart/2005/8/layout/hList9"/>
    <dgm:cxn modelId="{1D97AA10-EE83-4D0F-983B-22DB88E03B82}" type="presParOf" srcId="{5A9E09AC-C010-4540-8FF3-4C000C55E057}" destId="{2FCEC063-935B-8C45-9ABB-E9BC97B8A961}" srcOrd="3" destOrd="0" presId="urn:microsoft.com/office/officeart/2005/8/layout/hList9"/>
    <dgm:cxn modelId="{44FFBDB3-BE13-43B0-B913-B0A0545F38FC}" type="presParOf" srcId="{2FCEC063-935B-8C45-9ABB-E9BC97B8A961}" destId="{6F055D58-2CED-0C4C-80F9-732B25DE0216}" srcOrd="0" destOrd="0" presId="urn:microsoft.com/office/officeart/2005/8/layout/hList9"/>
    <dgm:cxn modelId="{178EA849-88A4-4C77-BFBD-495CBB074262}" type="presParOf" srcId="{2FCEC063-935B-8C45-9ABB-E9BC97B8A961}" destId="{626CFC40-6709-4F40-B787-FF7720BB20F4}" srcOrd="1" destOrd="0" presId="urn:microsoft.com/office/officeart/2005/8/layout/hList9"/>
    <dgm:cxn modelId="{B33A265B-0F3C-481D-9805-75F0E9E23FEB}" type="presParOf" srcId="{5A9E09AC-C010-4540-8FF3-4C000C55E057}" destId="{028B578B-8846-674C-ABE0-8737BF111E50}" srcOrd="4" destOrd="0" presId="urn:microsoft.com/office/officeart/2005/8/layout/hList9"/>
    <dgm:cxn modelId="{3F729F09-886E-49E3-BB57-4AA60736B8EE}" type="presParOf" srcId="{028B578B-8846-674C-ABE0-8737BF111E50}" destId="{3A9C223A-2881-EA4F-BAAC-14DBAEBE3854}" srcOrd="0" destOrd="0" presId="urn:microsoft.com/office/officeart/2005/8/layout/hList9"/>
    <dgm:cxn modelId="{B25FD1D6-39E9-4315-9131-AC3618206753}" type="presParOf" srcId="{028B578B-8846-674C-ABE0-8737BF111E50}" destId="{158C8C5C-503E-1942-B826-B9C60131B432}" srcOrd="1" destOrd="0" presId="urn:microsoft.com/office/officeart/2005/8/layout/hList9"/>
    <dgm:cxn modelId="{7A8B3B33-DC60-415D-8F5D-9ADB67D291BA}" type="presParOf" srcId="{8906E1CC-BAAE-F440-A941-A89CB505A677}" destId="{3A94EC6B-46C0-C14C-A526-5E760134F6FA}" srcOrd="2" destOrd="0" presId="urn:microsoft.com/office/officeart/2005/8/layout/hList9"/>
    <dgm:cxn modelId="{8D8168D8-CB75-4720-95FA-4625361491DE}" type="presParOf" srcId="{8906E1CC-BAAE-F440-A941-A89CB505A677}" destId="{34D34044-C6C6-C640-82B2-C0BBF4B8CF17}" srcOrd="3" destOrd="0" presId="urn:microsoft.com/office/officeart/2005/8/layout/hList9"/>
    <dgm:cxn modelId="{F7D4895F-D4DD-4829-B802-689D9AA0B76A}" type="presParOf" srcId="{8906E1CC-BAAE-F440-A941-A89CB505A677}" destId="{99B983F3-9766-544E-B0E4-C683A7194265}" srcOrd="4" destOrd="0" presId="urn:microsoft.com/office/officeart/2005/8/layout/hList9"/>
    <dgm:cxn modelId="{30362FF3-A0BD-4CB6-B9CC-C658D21FBD8C}" type="presParOf" srcId="{8906E1CC-BAAE-F440-A941-A89CB505A677}" destId="{34E1C5F8-A8D9-C347-AD4D-DB99175DC72A}" srcOrd="5" destOrd="0" presId="urn:microsoft.com/office/officeart/2005/8/layout/hList9"/>
    <dgm:cxn modelId="{C08E6BEE-7C27-489D-9816-4C38BBFE3DE2}" type="presParOf" srcId="{8906E1CC-BAAE-F440-A941-A89CB505A677}" destId="{0F8FB4DE-4887-3F4D-9F4A-562BDEBA6E06}" srcOrd="6" destOrd="0" presId="urn:microsoft.com/office/officeart/2005/8/layout/hList9"/>
    <dgm:cxn modelId="{D9EE0A67-BF6E-4135-9A5D-EBF57AB142FF}" type="presParOf" srcId="{0F8FB4DE-4887-3F4D-9F4A-562BDEBA6E06}" destId="{80F34887-6D7B-5845-85C4-676B31322F25}" srcOrd="0" destOrd="0" presId="urn:microsoft.com/office/officeart/2005/8/layout/hList9"/>
    <dgm:cxn modelId="{C78DE6B9-3B4B-42D4-9BEA-0B54292E004E}" type="presParOf" srcId="{0F8FB4DE-4887-3F4D-9F4A-562BDEBA6E06}" destId="{642029D0-824D-0649-BEEF-09D0F84F1435}" srcOrd="1" destOrd="0" presId="urn:microsoft.com/office/officeart/2005/8/layout/hList9"/>
    <dgm:cxn modelId="{88EF97A4-8666-4CA4-A61E-ADFB9B66B7AE}" type="presParOf" srcId="{642029D0-824D-0649-BEEF-09D0F84F1435}" destId="{231EA3E1-D484-9346-AF37-C4432B5516FD}" srcOrd="0" destOrd="0" presId="urn:microsoft.com/office/officeart/2005/8/layout/hList9"/>
    <dgm:cxn modelId="{29E07784-FCA9-465E-9851-D1FC91051333}" type="presParOf" srcId="{642029D0-824D-0649-BEEF-09D0F84F1435}" destId="{2DFE4496-A0E1-664A-AF32-691635F84395}" srcOrd="1" destOrd="0" presId="urn:microsoft.com/office/officeart/2005/8/layout/hList9"/>
    <dgm:cxn modelId="{4720ED02-029F-4557-9BD7-4E1E29A17072}" type="presParOf" srcId="{0F8FB4DE-4887-3F4D-9F4A-562BDEBA6E06}" destId="{20F880C5-C21C-294E-AA37-1EBC90EE88B3}" srcOrd="2" destOrd="0" presId="urn:microsoft.com/office/officeart/2005/8/layout/hList9"/>
    <dgm:cxn modelId="{A55138A2-B3B2-443F-B5B6-28F536EBEA4C}" type="presParOf" srcId="{20F880C5-C21C-294E-AA37-1EBC90EE88B3}" destId="{1F96FD47-2B56-8E44-961C-2A7081D5761D}" srcOrd="0" destOrd="0" presId="urn:microsoft.com/office/officeart/2005/8/layout/hList9"/>
    <dgm:cxn modelId="{35E70AD7-17B6-4DB3-BCCE-9B565BFDA195}" type="presParOf" srcId="{20F880C5-C21C-294E-AA37-1EBC90EE88B3}" destId="{4617372B-1A2C-EA41-8CFE-29AC66277C63}" srcOrd="1" destOrd="0" presId="urn:microsoft.com/office/officeart/2005/8/layout/hList9"/>
    <dgm:cxn modelId="{38777B02-8805-4E95-9084-F982138B96EC}" type="presParOf" srcId="{0F8FB4DE-4887-3F4D-9F4A-562BDEBA6E06}" destId="{0A0D5F39-5389-A043-8154-2E5FEC667A3A}" srcOrd="3" destOrd="0" presId="urn:microsoft.com/office/officeart/2005/8/layout/hList9"/>
    <dgm:cxn modelId="{A7391BE7-F488-4E3D-8EC7-82498812F8FB}" type="presParOf" srcId="{0A0D5F39-5389-A043-8154-2E5FEC667A3A}" destId="{1E26BA3B-E101-3542-A404-6D3C2D3C27E8}" srcOrd="0" destOrd="0" presId="urn:microsoft.com/office/officeart/2005/8/layout/hList9"/>
    <dgm:cxn modelId="{3269E4C6-8D86-4F37-AF47-2D1BD7815B45}" type="presParOf" srcId="{0A0D5F39-5389-A043-8154-2E5FEC667A3A}" destId="{68B29DB6-19E3-4146-8DBC-DCF1170E8AE7}" srcOrd="1" destOrd="0" presId="urn:microsoft.com/office/officeart/2005/8/layout/hList9"/>
    <dgm:cxn modelId="{50368DAE-D82D-4723-971A-6C50F90A856D}" type="presParOf" srcId="{0F8FB4DE-4887-3F4D-9F4A-562BDEBA6E06}" destId="{18E7A9D6-1C2A-CC46-8D19-22ED904E66FD}" srcOrd="4" destOrd="0" presId="urn:microsoft.com/office/officeart/2005/8/layout/hList9"/>
    <dgm:cxn modelId="{32DB9023-75D5-4D5F-BCA5-945DC525C2FE}" type="presParOf" srcId="{18E7A9D6-1C2A-CC46-8D19-22ED904E66FD}" destId="{61FE1843-3C27-594A-A309-594CE1381D72}" srcOrd="0" destOrd="0" presId="urn:microsoft.com/office/officeart/2005/8/layout/hList9"/>
    <dgm:cxn modelId="{E55B4665-44A0-4EBD-8F63-B0D17685541D}" type="presParOf" srcId="{18E7A9D6-1C2A-CC46-8D19-22ED904E66FD}" destId="{E0D86785-DC06-BD4A-ACE1-51876F45154B}" srcOrd="1" destOrd="0" presId="urn:microsoft.com/office/officeart/2005/8/layout/hList9"/>
    <dgm:cxn modelId="{F8665803-5051-4E2D-93CE-A171831B51E2}" type="presParOf" srcId="{8906E1CC-BAAE-F440-A941-A89CB505A677}" destId="{B6A7FC48-A1C6-9E43-9C93-7D9B43BA830E}" srcOrd="7" destOrd="0" presId="urn:microsoft.com/office/officeart/2005/8/layout/hList9"/>
    <dgm:cxn modelId="{DA8BBBF3-B1E6-482E-A33B-026558E55DE7}" type="presParOf" srcId="{8906E1CC-BAAE-F440-A941-A89CB505A677}" destId="{7F3A063B-221B-3348-B9BD-ED55561AD1AC}" srcOrd="8"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397963-1339-4620-936E-CDAA403F185C}">
      <dsp:nvSpPr>
        <dsp:cNvPr id="0" name=""/>
        <dsp:cNvSpPr/>
      </dsp:nvSpPr>
      <dsp:spPr>
        <a:xfrm>
          <a:off x="1836626" y="729692"/>
          <a:ext cx="1303412" cy="310152"/>
        </a:xfrm>
        <a:custGeom>
          <a:avLst/>
          <a:gdLst/>
          <a:ahLst/>
          <a:cxnLst/>
          <a:rect l="0" t="0" r="0" b="0"/>
          <a:pathLst>
            <a:path>
              <a:moveTo>
                <a:pt x="0" y="0"/>
              </a:moveTo>
              <a:lnTo>
                <a:pt x="0" y="211360"/>
              </a:lnTo>
              <a:lnTo>
                <a:pt x="1303412" y="211360"/>
              </a:lnTo>
              <a:lnTo>
                <a:pt x="1303412" y="31015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69D91C-CCEE-4C68-B83E-2FDF1E2B5AB1}">
      <dsp:nvSpPr>
        <dsp:cNvPr id="0" name=""/>
        <dsp:cNvSpPr/>
      </dsp:nvSpPr>
      <dsp:spPr>
        <a:xfrm>
          <a:off x="1790906" y="729692"/>
          <a:ext cx="91440" cy="310152"/>
        </a:xfrm>
        <a:custGeom>
          <a:avLst/>
          <a:gdLst/>
          <a:ahLst/>
          <a:cxnLst/>
          <a:rect l="0" t="0" r="0" b="0"/>
          <a:pathLst>
            <a:path>
              <a:moveTo>
                <a:pt x="45720" y="0"/>
              </a:moveTo>
              <a:lnTo>
                <a:pt x="45720" y="31015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4A2769-0AF6-4354-94EB-54C8B27F215E}">
      <dsp:nvSpPr>
        <dsp:cNvPr id="0" name=""/>
        <dsp:cNvSpPr/>
      </dsp:nvSpPr>
      <dsp:spPr>
        <a:xfrm>
          <a:off x="533214" y="729692"/>
          <a:ext cx="1303411" cy="310152"/>
        </a:xfrm>
        <a:custGeom>
          <a:avLst/>
          <a:gdLst/>
          <a:ahLst/>
          <a:cxnLst/>
          <a:rect l="0" t="0" r="0" b="0"/>
          <a:pathLst>
            <a:path>
              <a:moveTo>
                <a:pt x="1303411" y="0"/>
              </a:moveTo>
              <a:lnTo>
                <a:pt x="1303411" y="211360"/>
              </a:lnTo>
              <a:lnTo>
                <a:pt x="0" y="211360"/>
              </a:lnTo>
              <a:lnTo>
                <a:pt x="0" y="31015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4DB0889-A3B4-4435-B0D3-DFED11125746}">
      <dsp:nvSpPr>
        <dsp:cNvPr id="0" name=""/>
        <dsp:cNvSpPr/>
      </dsp:nvSpPr>
      <dsp:spPr>
        <a:xfrm>
          <a:off x="767409" y="52510"/>
          <a:ext cx="2138433" cy="6771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6AE618-22D9-4F44-8646-BB5931E44CA4}">
      <dsp:nvSpPr>
        <dsp:cNvPr id="0" name=""/>
        <dsp:cNvSpPr/>
      </dsp:nvSpPr>
      <dsp:spPr>
        <a:xfrm>
          <a:off x="885901" y="165078"/>
          <a:ext cx="2138433" cy="67718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eaLnBrk="0" fontAlgn="base" hangingPunct="0">
            <a:lnSpc>
              <a:spcPct val="90000"/>
            </a:lnSpc>
            <a:spcBef>
              <a:spcPct val="0"/>
            </a:spcBef>
            <a:spcAft>
              <a:spcPts val="0"/>
            </a:spcAft>
            <a:buNone/>
            <a:defRPr/>
          </a:pPr>
          <a:r>
            <a:rPr kumimoji="1" lang="zh-CN" altLang="en-US" sz="1600" b="0" kern="1200" dirty="0">
              <a:solidFill>
                <a:schemeClr val="tx1"/>
              </a:solidFill>
              <a:latin typeface="微软雅黑" pitchFamily="34" charset="-122"/>
              <a:ea typeface="微软雅黑" pitchFamily="34" charset="-122"/>
              <a:cs typeface="+mn-cs"/>
            </a:rPr>
            <a:t>数据挖掘</a:t>
          </a:r>
        </a:p>
      </dsp:txBody>
      <dsp:txXfrm>
        <a:off x="905735" y="184912"/>
        <a:ext cx="2098765" cy="637513"/>
      </dsp:txXfrm>
    </dsp:sp>
    <dsp:sp modelId="{A1B45435-23CC-4355-921A-D1C61B1BE2D0}">
      <dsp:nvSpPr>
        <dsp:cNvPr id="0" name=""/>
        <dsp:cNvSpPr/>
      </dsp:nvSpPr>
      <dsp:spPr>
        <a:xfrm>
          <a:off x="0" y="1039845"/>
          <a:ext cx="1066428" cy="6771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526CD4-504A-45D7-A84B-2D1B8BA87A88}">
      <dsp:nvSpPr>
        <dsp:cNvPr id="0" name=""/>
        <dsp:cNvSpPr/>
      </dsp:nvSpPr>
      <dsp:spPr>
        <a:xfrm>
          <a:off x="118492" y="1152412"/>
          <a:ext cx="1066428" cy="67718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kumimoji="1" lang="zh-CN" altLang="en-US" sz="1400" b="0" kern="1200" dirty="0">
              <a:solidFill>
                <a:schemeClr val="tx1"/>
              </a:solidFill>
              <a:latin typeface="微软雅黑" pitchFamily="34" charset="-122"/>
              <a:ea typeface="微软雅黑" pitchFamily="34" charset="-122"/>
              <a:cs typeface="+mn-cs"/>
            </a:rPr>
            <a:t>数据库</a:t>
          </a:r>
        </a:p>
      </dsp:txBody>
      <dsp:txXfrm>
        <a:off x="138326" y="1172246"/>
        <a:ext cx="1026760" cy="637513"/>
      </dsp:txXfrm>
    </dsp:sp>
    <dsp:sp modelId="{3681473C-2DE5-4F87-821B-F3951F490F28}">
      <dsp:nvSpPr>
        <dsp:cNvPr id="0" name=""/>
        <dsp:cNvSpPr/>
      </dsp:nvSpPr>
      <dsp:spPr>
        <a:xfrm>
          <a:off x="1303412" y="1039845"/>
          <a:ext cx="1066428" cy="6771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EEE3C0-1035-4FDB-8884-1F14771FB953}">
      <dsp:nvSpPr>
        <dsp:cNvPr id="0" name=""/>
        <dsp:cNvSpPr/>
      </dsp:nvSpPr>
      <dsp:spPr>
        <a:xfrm>
          <a:off x="1421904" y="1152412"/>
          <a:ext cx="1066428" cy="67718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kumimoji="1" lang="zh-CN" altLang="en-US" sz="1400" b="0" kern="1200" dirty="0">
              <a:solidFill>
                <a:schemeClr val="tx1"/>
              </a:solidFill>
              <a:latin typeface="微软雅黑" pitchFamily="34" charset="-122"/>
              <a:ea typeface="微软雅黑" pitchFamily="34" charset="-122"/>
              <a:cs typeface="+mn-cs"/>
            </a:rPr>
            <a:t>机器学习</a:t>
          </a:r>
        </a:p>
      </dsp:txBody>
      <dsp:txXfrm>
        <a:off x="1441738" y="1172246"/>
        <a:ext cx="1026760" cy="637513"/>
      </dsp:txXfrm>
    </dsp:sp>
    <dsp:sp modelId="{947B263A-43BD-4322-B554-C0B0BDFC86B6}">
      <dsp:nvSpPr>
        <dsp:cNvPr id="0" name=""/>
        <dsp:cNvSpPr/>
      </dsp:nvSpPr>
      <dsp:spPr>
        <a:xfrm>
          <a:off x="2606824" y="1039845"/>
          <a:ext cx="1066428" cy="6771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F9DBEB-DC30-4FDA-A960-0DAF03927C36}">
      <dsp:nvSpPr>
        <dsp:cNvPr id="0" name=""/>
        <dsp:cNvSpPr/>
      </dsp:nvSpPr>
      <dsp:spPr>
        <a:xfrm>
          <a:off x="2725316" y="1152412"/>
          <a:ext cx="1066428" cy="67718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kumimoji="1" lang="zh-CN" altLang="en-US" sz="1400" b="0" kern="1200" dirty="0">
              <a:solidFill>
                <a:schemeClr val="tx1"/>
              </a:solidFill>
              <a:latin typeface="微软雅黑" pitchFamily="34" charset="-122"/>
              <a:ea typeface="微软雅黑" pitchFamily="34" charset="-122"/>
              <a:cs typeface="+mn-cs"/>
            </a:rPr>
            <a:t>统计学</a:t>
          </a:r>
        </a:p>
      </dsp:txBody>
      <dsp:txXfrm>
        <a:off x="2745150" y="1172246"/>
        <a:ext cx="1026760" cy="6375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EE932B-D0E4-40B1-AFC6-C3E6082DDA12}">
      <dsp:nvSpPr>
        <dsp:cNvPr id="0" name=""/>
        <dsp:cNvSpPr/>
      </dsp:nvSpPr>
      <dsp:spPr>
        <a:xfrm>
          <a:off x="2706" y="123898"/>
          <a:ext cx="1690734" cy="1531378"/>
        </a:xfrm>
        <a:prstGeom prst="ellipse">
          <a:avLst/>
        </a:prstGeom>
        <a:solidFill>
          <a:schemeClr val="accent2">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itchFamily="34" charset="-122"/>
              <a:ea typeface="微软雅黑" pitchFamily="34" charset="-122"/>
            </a:rPr>
            <a:t>数据管理</a:t>
          </a:r>
        </a:p>
      </dsp:txBody>
      <dsp:txXfrm>
        <a:off x="250308" y="348163"/>
        <a:ext cx="1195530" cy="1082848"/>
      </dsp:txXfrm>
    </dsp:sp>
    <dsp:sp modelId="{4D9C4B6E-9C9A-42A9-BFA3-7ED0D8F832AD}">
      <dsp:nvSpPr>
        <dsp:cNvPr id="0" name=""/>
        <dsp:cNvSpPr/>
      </dsp:nvSpPr>
      <dsp:spPr>
        <a:xfrm>
          <a:off x="1804778" y="491951"/>
          <a:ext cx="795271" cy="795271"/>
        </a:xfrm>
        <a:prstGeom prst="mathPlus">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b="1" kern="1200">
            <a:latin typeface="华文细黑" pitchFamily="2" charset="-122"/>
            <a:ea typeface="华文细黑" pitchFamily="2" charset="-122"/>
          </a:endParaRPr>
        </a:p>
      </dsp:txBody>
      <dsp:txXfrm>
        <a:off x="1910191" y="796063"/>
        <a:ext cx="584445" cy="187047"/>
      </dsp:txXfrm>
    </dsp:sp>
    <dsp:sp modelId="{AB620AA4-E873-4AED-AC42-F3745CFFE31F}">
      <dsp:nvSpPr>
        <dsp:cNvPr id="0" name=""/>
        <dsp:cNvSpPr/>
      </dsp:nvSpPr>
      <dsp:spPr>
        <a:xfrm>
          <a:off x="2711388" y="138377"/>
          <a:ext cx="1684508" cy="1502419"/>
        </a:xfrm>
        <a:prstGeom prst="ellipse">
          <a:avLst/>
        </a:prstGeom>
        <a:solidFill>
          <a:schemeClr val="accent2">
            <a:shade val="50000"/>
            <a:hueOff val="-394115"/>
            <a:satOff val="5189"/>
            <a:lumOff val="310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itchFamily="34" charset="-122"/>
              <a:ea typeface="微软雅黑" pitchFamily="34" charset="-122"/>
            </a:rPr>
            <a:t>数据分析</a:t>
          </a:r>
        </a:p>
      </dsp:txBody>
      <dsp:txXfrm>
        <a:off x="2958078" y="358401"/>
        <a:ext cx="1191128" cy="1062371"/>
      </dsp:txXfrm>
    </dsp:sp>
    <dsp:sp modelId="{2766E74D-FA65-4244-A775-455044B2156A}">
      <dsp:nvSpPr>
        <dsp:cNvPr id="0" name=""/>
        <dsp:cNvSpPr/>
      </dsp:nvSpPr>
      <dsp:spPr>
        <a:xfrm>
          <a:off x="4507235" y="491951"/>
          <a:ext cx="795271" cy="795271"/>
        </a:xfrm>
        <a:prstGeom prst="mathEqual">
          <a:avLst/>
        </a:prstGeom>
        <a:solidFill>
          <a:schemeClr val="accent2">
            <a:shade val="90000"/>
            <a:hueOff val="-574681"/>
            <a:satOff val="409"/>
            <a:lumOff val="3211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b="1" kern="1200">
            <a:latin typeface="华文细黑" pitchFamily="2" charset="-122"/>
            <a:ea typeface="华文细黑" pitchFamily="2" charset="-122"/>
          </a:endParaRPr>
        </a:p>
      </dsp:txBody>
      <dsp:txXfrm>
        <a:off x="4612648" y="655777"/>
        <a:ext cx="584445" cy="467619"/>
      </dsp:txXfrm>
    </dsp:sp>
    <dsp:sp modelId="{DC70D87F-F4CD-43BD-A37E-F4D7A86CDE94}">
      <dsp:nvSpPr>
        <dsp:cNvPr id="0" name=""/>
        <dsp:cNvSpPr/>
      </dsp:nvSpPr>
      <dsp:spPr>
        <a:xfrm>
          <a:off x="5399618" y="128279"/>
          <a:ext cx="1424208" cy="1411113"/>
        </a:xfrm>
        <a:prstGeom prst="ellipse">
          <a:avLst/>
        </a:prstGeom>
        <a:solidFill>
          <a:schemeClr val="accent2"/>
        </a:solidFill>
        <a:ln w="12700" cap="flat" cmpd="sng" algn="ctr">
          <a:solidFill>
            <a:schemeClr val="accent2">
              <a:shade val="5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ts val="0"/>
            </a:spcAft>
            <a:buNone/>
          </a:pPr>
          <a:r>
            <a:rPr lang="zh-CN" altLang="en-US" sz="1800" b="1" kern="1200" dirty="0">
              <a:latin typeface="微软雅黑" pitchFamily="34" charset="-122"/>
              <a:ea typeface="微软雅黑" pitchFamily="34" charset="-122"/>
            </a:rPr>
            <a:t>大数据</a:t>
          </a:r>
          <a:endParaRPr lang="en-US" altLang="zh-CN" sz="1800" b="1" kern="1200" dirty="0">
            <a:latin typeface="微软雅黑" pitchFamily="34" charset="-122"/>
            <a:ea typeface="微软雅黑" pitchFamily="34" charset="-122"/>
          </a:endParaRPr>
        </a:p>
        <a:p>
          <a:pPr marL="0" lvl="0" indent="0" algn="ctr" defTabSz="800100">
            <a:lnSpc>
              <a:spcPct val="90000"/>
            </a:lnSpc>
            <a:spcBef>
              <a:spcPct val="0"/>
            </a:spcBef>
            <a:spcAft>
              <a:spcPts val="0"/>
            </a:spcAft>
            <a:buNone/>
          </a:pPr>
          <a:r>
            <a:rPr lang="zh-CN" altLang="en-US" sz="1800" b="1" kern="1200" dirty="0">
              <a:latin typeface="微软雅黑" pitchFamily="34" charset="-122"/>
              <a:ea typeface="微软雅黑" pitchFamily="34" charset="-122"/>
            </a:rPr>
            <a:t>应用</a:t>
          </a:r>
        </a:p>
      </dsp:txBody>
      <dsp:txXfrm>
        <a:off x="5608188" y="334932"/>
        <a:ext cx="1007068" cy="9978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6B98D5-B3F9-458F-9C69-ACF56AC8EF17}">
      <dsp:nvSpPr>
        <dsp:cNvPr id="0" name=""/>
        <dsp:cNvSpPr/>
      </dsp:nvSpPr>
      <dsp:spPr>
        <a:xfrm>
          <a:off x="2470" y="21477"/>
          <a:ext cx="2408924" cy="7488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altLang="zh-CN" sz="2000" b="1" kern="1200" dirty="0">
              <a:latin typeface="Times New Roman" panose="02020603050405020304" pitchFamily="18" charset="0"/>
              <a:cs typeface="Times New Roman" panose="02020603050405020304" pitchFamily="18" charset="0"/>
            </a:rPr>
            <a:t>K</a:t>
          </a:r>
          <a:r>
            <a:rPr lang="zh-CN" altLang="en-US" sz="2000" b="1" kern="1200" dirty="0">
              <a:latin typeface="Times New Roman" panose="02020603050405020304" pitchFamily="18" charset="0"/>
              <a:cs typeface="Times New Roman" panose="02020603050405020304" pitchFamily="18" charset="0"/>
            </a:rPr>
            <a:t>值较小</a:t>
          </a:r>
          <a:endParaRPr lang="zh-CN" altLang="en-US" sz="2000" b="1" kern="1200" dirty="0">
            <a:latin typeface="黑体"/>
            <a:ea typeface="黑体"/>
            <a:cs typeface="黑体"/>
          </a:endParaRPr>
        </a:p>
      </dsp:txBody>
      <dsp:txXfrm>
        <a:off x="2470" y="21477"/>
        <a:ext cx="2408924" cy="748800"/>
      </dsp:txXfrm>
    </dsp:sp>
    <dsp:sp modelId="{27004C43-CBFF-4CB5-9DCF-C4984E4FA935}">
      <dsp:nvSpPr>
        <dsp:cNvPr id="0" name=""/>
        <dsp:cNvSpPr/>
      </dsp:nvSpPr>
      <dsp:spPr>
        <a:xfrm>
          <a:off x="2470" y="770277"/>
          <a:ext cx="2408924" cy="242658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100000"/>
            </a:lnSpc>
            <a:spcBef>
              <a:spcPct val="0"/>
            </a:spcBef>
            <a:spcAft>
              <a:spcPts val="1200"/>
            </a:spcAft>
            <a:buChar char="•"/>
          </a:pPr>
          <a:r>
            <a:rPr lang="zh-CN" sz="2000" kern="1200" dirty="0">
              <a:latin typeface="黑体"/>
              <a:ea typeface="黑体"/>
              <a:cs typeface="黑体"/>
            </a:rPr>
            <a:t>“学习”近似误差会减小</a:t>
          </a:r>
          <a:endParaRPr lang="zh-CN" altLang="en-US" sz="2000" kern="1200" dirty="0">
            <a:latin typeface="黑体"/>
            <a:ea typeface="黑体"/>
            <a:cs typeface="黑体"/>
          </a:endParaRPr>
        </a:p>
        <a:p>
          <a:pPr marL="228600" lvl="1" indent="-228600" algn="l" defTabSz="889000">
            <a:lnSpc>
              <a:spcPct val="100000"/>
            </a:lnSpc>
            <a:spcBef>
              <a:spcPct val="0"/>
            </a:spcBef>
            <a:spcAft>
              <a:spcPts val="1200"/>
            </a:spcAft>
            <a:buChar char="•"/>
          </a:pPr>
          <a:r>
            <a:rPr lang="zh-CN" sz="2000" kern="1200" dirty="0">
              <a:latin typeface="黑体"/>
              <a:ea typeface="黑体"/>
              <a:cs typeface="黑体"/>
            </a:rPr>
            <a:t>“学习”的估计误差会增大</a:t>
          </a:r>
          <a:endParaRPr lang="zh-CN" altLang="en-US" sz="2000" kern="1200" dirty="0">
            <a:latin typeface="黑体"/>
            <a:ea typeface="黑体"/>
            <a:cs typeface="黑体"/>
          </a:endParaRPr>
        </a:p>
        <a:p>
          <a:pPr marL="228600" lvl="1" indent="-228600" algn="l" defTabSz="889000">
            <a:lnSpc>
              <a:spcPct val="150000"/>
            </a:lnSpc>
            <a:spcBef>
              <a:spcPct val="0"/>
            </a:spcBef>
            <a:spcAft>
              <a:spcPts val="1200"/>
            </a:spcAft>
            <a:buChar char="•"/>
          </a:pPr>
          <a:r>
            <a:rPr lang="zh-CN" sz="2000" kern="1200" dirty="0">
              <a:latin typeface="黑体"/>
              <a:ea typeface="黑体"/>
              <a:cs typeface="黑体"/>
            </a:rPr>
            <a:t>容易发生过拟合</a:t>
          </a:r>
          <a:endParaRPr lang="zh-CN" altLang="en-US" sz="2000" kern="1200" dirty="0">
            <a:latin typeface="黑体"/>
            <a:ea typeface="黑体"/>
            <a:cs typeface="黑体"/>
          </a:endParaRPr>
        </a:p>
      </dsp:txBody>
      <dsp:txXfrm>
        <a:off x="2470" y="770277"/>
        <a:ext cx="2408924" cy="2426580"/>
      </dsp:txXfrm>
    </dsp:sp>
    <dsp:sp modelId="{E5465ADE-B0B6-4EA6-AF6B-A5BB24485466}">
      <dsp:nvSpPr>
        <dsp:cNvPr id="0" name=""/>
        <dsp:cNvSpPr/>
      </dsp:nvSpPr>
      <dsp:spPr>
        <a:xfrm>
          <a:off x="2748644" y="21477"/>
          <a:ext cx="2408924" cy="748800"/>
        </a:xfrm>
        <a:prstGeom prst="rect">
          <a:avLst/>
        </a:prstGeom>
        <a:solidFill>
          <a:schemeClr val="accent6"/>
        </a:solidFill>
        <a:ln w="12700" cap="flat" cmpd="sng" algn="ctr">
          <a:solidFill>
            <a:schemeClr val="accent6">
              <a:shade val="50000"/>
            </a:schemeClr>
          </a:solidFill>
          <a:prstDash val="solid"/>
          <a:miter lim="800000"/>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altLang="zh-CN" sz="2000" b="1" kern="1200" dirty="0">
              <a:latin typeface="Times New Roman" panose="02020603050405020304" pitchFamily="18" charset="0"/>
              <a:cs typeface="Times New Roman" panose="02020603050405020304" pitchFamily="18" charset="0"/>
            </a:rPr>
            <a:t>K</a:t>
          </a:r>
          <a:r>
            <a:rPr lang="zh-CN" altLang="en-US" sz="2000" b="1" kern="1200" dirty="0">
              <a:latin typeface="Times New Roman" panose="02020603050405020304" pitchFamily="18" charset="0"/>
              <a:cs typeface="Times New Roman" panose="02020603050405020304" pitchFamily="18" charset="0"/>
            </a:rPr>
            <a:t>值较大</a:t>
          </a:r>
          <a:endParaRPr lang="zh-CN" altLang="en-US" sz="2000" b="1" kern="1200" dirty="0">
            <a:latin typeface="黑体"/>
            <a:ea typeface="黑体"/>
            <a:cs typeface="黑体"/>
          </a:endParaRPr>
        </a:p>
      </dsp:txBody>
      <dsp:txXfrm>
        <a:off x="2748644" y="21477"/>
        <a:ext cx="2408924" cy="748800"/>
      </dsp:txXfrm>
    </dsp:sp>
    <dsp:sp modelId="{2258918C-AD46-4795-8750-2F7A21636FC8}">
      <dsp:nvSpPr>
        <dsp:cNvPr id="0" name=""/>
        <dsp:cNvSpPr/>
      </dsp:nvSpPr>
      <dsp:spPr>
        <a:xfrm>
          <a:off x="2748644" y="770277"/>
          <a:ext cx="2408924" cy="2426580"/>
        </a:xfrm>
        <a:prstGeom prst="rect">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6350" cap="flat" cmpd="sng" algn="ctr">
          <a:solidFill>
            <a:schemeClr val="accent6"/>
          </a:solidFill>
          <a:prstDash val="solid"/>
          <a:miter lim="800000"/>
        </a:ln>
        <a:effectLst/>
      </dsp:spPr>
      <dsp:style>
        <a:lnRef idx="1">
          <a:schemeClr val="accent6"/>
        </a:lnRef>
        <a:fillRef idx="2">
          <a:schemeClr val="accent6"/>
        </a:fillRef>
        <a:effectRef idx="1">
          <a:schemeClr val="accent6"/>
        </a:effectRef>
        <a:fontRef idx="minor">
          <a:schemeClr val="dk1"/>
        </a:fontRef>
      </dsp:style>
      <dsp:txBody>
        <a:bodyPr spcFirstLastPara="0" vert="horz" wrap="square" lIns="106680" tIns="106680" rIns="142240" bIns="160020" numCol="1" spcCol="1270" anchor="t" anchorCtr="0">
          <a:noAutofit/>
        </a:bodyPr>
        <a:lstStyle/>
        <a:p>
          <a:pPr marL="228600" lvl="1" indent="-228600" algn="l" defTabSz="889000">
            <a:lnSpc>
              <a:spcPct val="100000"/>
            </a:lnSpc>
            <a:spcBef>
              <a:spcPct val="0"/>
            </a:spcBef>
            <a:spcAft>
              <a:spcPts val="1200"/>
            </a:spcAft>
            <a:buChar char="•"/>
          </a:pPr>
          <a:r>
            <a:rPr lang="zh-CN" sz="2000" kern="1200" dirty="0">
              <a:latin typeface="黑体"/>
              <a:ea typeface="黑体"/>
              <a:cs typeface="黑体"/>
            </a:rPr>
            <a:t>“学习”近似误差会</a:t>
          </a:r>
          <a:r>
            <a:rPr lang="zh-CN" altLang="en-US" sz="2000" kern="1200" dirty="0">
              <a:latin typeface="黑体"/>
              <a:ea typeface="黑体"/>
              <a:cs typeface="黑体"/>
            </a:rPr>
            <a:t>增大</a:t>
          </a:r>
        </a:p>
        <a:p>
          <a:pPr marL="228600" lvl="1" indent="-228600" algn="l" defTabSz="889000">
            <a:lnSpc>
              <a:spcPct val="100000"/>
            </a:lnSpc>
            <a:spcBef>
              <a:spcPct val="0"/>
            </a:spcBef>
            <a:spcAft>
              <a:spcPts val="1200"/>
            </a:spcAft>
            <a:buChar char="•"/>
          </a:pPr>
          <a:r>
            <a:rPr lang="zh-CN" altLang="en-US" sz="2000" kern="1200" dirty="0">
              <a:latin typeface="黑体"/>
              <a:ea typeface="黑体"/>
              <a:cs typeface="黑体"/>
            </a:rPr>
            <a:t>“学习”的估计误差会减小</a:t>
          </a:r>
        </a:p>
        <a:p>
          <a:pPr marL="228600" lvl="1" indent="-228600" algn="l" defTabSz="889000">
            <a:lnSpc>
              <a:spcPct val="100000"/>
            </a:lnSpc>
            <a:spcBef>
              <a:spcPct val="0"/>
            </a:spcBef>
            <a:spcAft>
              <a:spcPts val="1200"/>
            </a:spcAft>
            <a:buChar char="•"/>
          </a:pPr>
          <a:r>
            <a:rPr lang="zh-CN" altLang="en-US" sz="2000" kern="1200" dirty="0">
              <a:latin typeface="黑体"/>
              <a:ea typeface="黑体"/>
              <a:cs typeface="黑体"/>
            </a:rPr>
            <a:t>整体模型变简单</a:t>
          </a:r>
        </a:p>
      </dsp:txBody>
      <dsp:txXfrm>
        <a:off x="2748644" y="770277"/>
        <a:ext cx="2408924" cy="2426580"/>
      </dsp:txXfrm>
    </dsp:sp>
    <dsp:sp modelId="{774BFA92-94B9-4C1F-BF73-AC51A8811679}">
      <dsp:nvSpPr>
        <dsp:cNvPr id="0" name=""/>
        <dsp:cNvSpPr/>
      </dsp:nvSpPr>
      <dsp:spPr>
        <a:xfrm>
          <a:off x="5494818" y="21477"/>
          <a:ext cx="2408924" cy="748800"/>
        </a:xfrm>
        <a:prstGeom prst="rect">
          <a:avLst/>
        </a:prstGeom>
        <a:solidFill>
          <a:srgbClr val="00B0F0"/>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altLang="zh-CN" sz="2000" b="1" kern="1200" dirty="0">
              <a:latin typeface="Times New Roman" panose="02020603050405020304" pitchFamily="18" charset="0"/>
              <a:cs typeface="Times New Roman" panose="02020603050405020304" pitchFamily="18" charset="0"/>
            </a:rPr>
            <a:t>K=N</a:t>
          </a:r>
          <a:endParaRPr lang="zh-CN" altLang="en-US" sz="2000" b="1" kern="1200" dirty="0">
            <a:latin typeface="黑体"/>
            <a:ea typeface="黑体"/>
            <a:cs typeface="黑体"/>
          </a:endParaRPr>
        </a:p>
      </dsp:txBody>
      <dsp:txXfrm>
        <a:off x="5494818" y="21477"/>
        <a:ext cx="2408924" cy="748800"/>
      </dsp:txXfrm>
    </dsp:sp>
    <dsp:sp modelId="{9B26EED6-E769-45B6-B9D7-336E746BDDE3}">
      <dsp:nvSpPr>
        <dsp:cNvPr id="0" name=""/>
        <dsp:cNvSpPr/>
      </dsp:nvSpPr>
      <dsp:spPr>
        <a:xfrm>
          <a:off x="5497289" y="760620"/>
          <a:ext cx="2408924" cy="2426580"/>
        </a:xfrm>
        <a:prstGeom prst="rect">
          <a:avLst/>
        </a:prstGeom>
        <a:solidFill>
          <a:srgbClr val="00B0F0"/>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100000"/>
            </a:lnSpc>
            <a:spcBef>
              <a:spcPct val="0"/>
            </a:spcBef>
            <a:spcAft>
              <a:spcPts val="1200"/>
            </a:spcAft>
            <a:buChar char="•"/>
          </a:pPr>
          <a:r>
            <a:rPr lang="zh-CN" altLang="en-US" sz="2000" kern="1200" dirty="0">
              <a:latin typeface="黑体"/>
              <a:ea typeface="黑体"/>
              <a:cs typeface="黑体"/>
            </a:rPr>
            <a:t>模型过于简单</a:t>
          </a:r>
        </a:p>
        <a:p>
          <a:pPr marL="228600" lvl="1" indent="-228600" algn="l" defTabSz="889000">
            <a:lnSpc>
              <a:spcPct val="100000"/>
            </a:lnSpc>
            <a:spcBef>
              <a:spcPct val="0"/>
            </a:spcBef>
            <a:spcAft>
              <a:spcPts val="1200"/>
            </a:spcAft>
            <a:buChar char="•"/>
          </a:pPr>
          <a:r>
            <a:rPr lang="zh-CN" altLang="en-US" sz="2000" kern="1200" dirty="0">
              <a:latin typeface="黑体"/>
              <a:ea typeface="黑体"/>
              <a:cs typeface="黑体"/>
            </a:rPr>
            <a:t>输入实例无影响</a:t>
          </a:r>
        </a:p>
        <a:p>
          <a:pPr marL="228600" lvl="1" indent="-228600" algn="l" defTabSz="889000">
            <a:lnSpc>
              <a:spcPct val="100000"/>
            </a:lnSpc>
            <a:spcBef>
              <a:spcPct val="0"/>
            </a:spcBef>
            <a:spcAft>
              <a:spcPts val="1200"/>
            </a:spcAft>
            <a:buChar char="•"/>
          </a:pPr>
          <a:r>
            <a:rPr lang="zh-CN" altLang="en-US" sz="2000" kern="1200" dirty="0">
              <a:latin typeface="黑体"/>
              <a:ea typeface="黑体"/>
              <a:cs typeface="黑体"/>
            </a:rPr>
            <a:t>预测结果不变</a:t>
          </a:r>
        </a:p>
        <a:p>
          <a:pPr marL="228600" lvl="1" indent="-228600" algn="l" defTabSz="889000">
            <a:lnSpc>
              <a:spcPct val="90000"/>
            </a:lnSpc>
            <a:spcBef>
              <a:spcPct val="0"/>
            </a:spcBef>
            <a:spcAft>
              <a:spcPct val="15000"/>
            </a:spcAft>
            <a:buChar char="•"/>
          </a:pPr>
          <a:endParaRPr lang="zh-CN" altLang="en-US" sz="2000" kern="1200" dirty="0">
            <a:latin typeface="黑体"/>
            <a:ea typeface="黑体"/>
            <a:cs typeface="黑体"/>
          </a:endParaRPr>
        </a:p>
      </dsp:txBody>
      <dsp:txXfrm>
        <a:off x="5497289" y="760620"/>
        <a:ext cx="2408924" cy="24265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66FC44-4E7C-A349-853B-ADE362B6B571}">
      <dsp:nvSpPr>
        <dsp:cNvPr id="0" name=""/>
        <dsp:cNvSpPr/>
      </dsp:nvSpPr>
      <dsp:spPr>
        <a:xfrm>
          <a:off x="1805848" y="430451"/>
          <a:ext cx="1605370" cy="1070782"/>
        </a:xfrm>
        <a:prstGeom prst="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0" tIns="128016" rIns="128016" bIns="128016" numCol="1" spcCol="1270" anchor="ctr" anchorCtr="0">
          <a:noAutofit/>
        </a:bodyPr>
        <a:lstStyle/>
        <a:p>
          <a:pPr marL="0" lvl="0" indent="0" algn="l" defTabSz="800100">
            <a:lnSpc>
              <a:spcPct val="90000"/>
            </a:lnSpc>
            <a:spcBef>
              <a:spcPct val="0"/>
            </a:spcBef>
            <a:spcAft>
              <a:spcPct val="35000"/>
            </a:spcAft>
            <a:buNone/>
          </a:pPr>
          <a:r>
            <a:rPr lang="zh-CN" altLang="en-US" sz="1800" b="0" i="0" kern="1200" dirty="0"/>
            <a:t>可用于非线性分类</a:t>
          </a:r>
          <a:endParaRPr lang="zh-CN" altLang="en-US" sz="1800" b="0" kern="1200" dirty="0">
            <a:solidFill>
              <a:schemeClr val="tx1"/>
            </a:solidFill>
            <a:latin typeface="黑体"/>
            <a:ea typeface="黑体"/>
            <a:cs typeface="黑体"/>
          </a:endParaRPr>
        </a:p>
      </dsp:txBody>
      <dsp:txXfrm>
        <a:off x="2062707" y="430451"/>
        <a:ext cx="1348511" cy="1070782"/>
      </dsp:txXfrm>
    </dsp:sp>
    <dsp:sp modelId="{7690EDEC-8EB5-8243-8103-36A4BF606B81}">
      <dsp:nvSpPr>
        <dsp:cNvPr id="0" name=""/>
        <dsp:cNvSpPr/>
      </dsp:nvSpPr>
      <dsp:spPr>
        <a:xfrm>
          <a:off x="1805848" y="1501233"/>
          <a:ext cx="1605370" cy="1070782"/>
        </a:xfrm>
        <a:prstGeom prst="rect">
          <a:avLst/>
        </a:prstGeom>
        <a:solidFill>
          <a:schemeClr val="accent4">
            <a:tint val="40000"/>
            <a:alpha val="90000"/>
            <a:hueOff val="1644845"/>
            <a:satOff val="-8752"/>
            <a:lumOff val="-499"/>
            <a:alphaOff val="0"/>
          </a:schemeClr>
        </a:solidFill>
        <a:ln w="6350" cap="flat" cmpd="sng" algn="ctr">
          <a:solidFill>
            <a:schemeClr val="accent4">
              <a:tint val="40000"/>
              <a:alpha val="90000"/>
              <a:hueOff val="1644845"/>
              <a:satOff val="-8752"/>
              <a:lumOff val="-499"/>
              <a:alphaOff val="0"/>
            </a:schemeClr>
          </a:solidFill>
          <a:prstDash val="solid"/>
          <a:miter lim="800000"/>
        </a:ln>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0" tIns="128016" rIns="128016" bIns="128016" numCol="1" spcCol="1270" anchor="ctr" anchorCtr="0">
          <a:noAutofit/>
        </a:bodyPr>
        <a:lstStyle/>
        <a:p>
          <a:pPr marL="0" lvl="0" indent="0" algn="l" defTabSz="800100">
            <a:lnSpc>
              <a:spcPct val="90000"/>
            </a:lnSpc>
            <a:spcBef>
              <a:spcPct val="0"/>
            </a:spcBef>
            <a:spcAft>
              <a:spcPct val="35000"/>
            </a:spcAft>
            <a:buNone/>
          </a:pPr>
          <a:r>
            <a:rPr lang="zh-CN" altLang="en-US" sz="1800" b="0" i="0" kern="1200" dirty="0"/>
            <a:t>训练时间复杂度仅为</a:t>
          </a:r>
          <a:r>
            <a:rPr lang="en-US" altLang="zh-CN" sz="1800" b="0" i="0" kern="1200" dirty="0">
              <a:latin typeface="Times New Roman" panose="02020603050405020304" pitchFamily="18" charset="0"/>
              <a:cs typeface="Times New Roman" panose="02020603050405020304" pitchFamily="18" charset="0"/>
            </a:rPr>
            <a:t>O(n)</a:t>
          </a:r>
          <a:endParaRPr lang="zh-CN" altLang="en-US" sz="1800" b="0" kern="1200" dirty="0">
            <a:solidFill>
              <a:schemeClr val="tx1"/>
            </a:solidFill>
            <a:latin typeface="Times New Roman" panose="02020603050405020304" pitchFamily="18" charset="0"/>
            <a:ea typeface="黑体"/>
            <a:cs typeface="Times New Roman" panose="02020603050405020304" pitchFamily="18" charset="0"/>
          </a:endParaRPr>
        </a:p>
      </dsp:txBody>
      <dsp:txXfrm>
        <a:off x="2062707" y="1501233"/>
        <a:ext cx="1348511" cy="1070782"/>
      </dsp:txXfrm>
    </dsp:sp>
    <dsp:sp modelId="{6F055D58-2CED-0C4C-80F9-732B25DE0216}">
      <dsp:nvSpPr>
        <dsp:cNvPr id="0" name=""/>
        <dsp:cNvSpPr/>
      </dsp:nvSpPr>
      <dsp:spPr>
        <a:xfrm>
          <a:off x="1805848" y="2572015"/>
          <a:ext cx="1605370" cy="1070782"/>
        </a:xfrm>
        <a:prstGeom prst="rect">
          <a:avLst/>
        </a:prstGeom>
        <a:solidFill>
          <a:schemeClr val="accent4">
            <a:tint val="40000"/>
            <a:alpha val="90000"/>
            <a:hueOff val="3289691"/>
            <a:satOff val="-17503"/>
            <a:lumOff val="-997"/>
            <a:alphaOff val="0"/>
          </a:schemeClr>
        </a:solidFill>
        <a:ln w="6350" cap="flat" cmpd="sng" algn="ctr">
          <a:solidFill>
            <a:schemeClr val="accent4">
              <a:tint val="40000"/>
              <a:alpha val="90000"/>
              <a:hueOff val="3289691"/>
              <a:satOff val="-17503"/>
              <a:lumOff val="-997"/>
              <a:alphaOff val="0"/>
            </a:schemeClr>
          </a:solidFill>
          <a:prstDash val="solid"/>
          <a:miter lim="800000"/>
        </a:ln>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0" tIns="128016" rIns="128016" bIns="128016" numCol="1" spcCol="1270" anchor="ctr" anchorCtr="0">
          <a:noAutofit/>
        </a:bodyPr>
        <a:lstStyle/>
        <a:p>
          <a:pPr marL="0" lvl="0" indent="0" algn="just" defTabSz="800100">
            <a:lnSpc>
              <a:spcPct val="90000"/>
            </a:lnSpc>
            <a:spcBef>
              <a:spcPct val="0"/>
            </a:spcBef>
            <a:spcAft>
              <a:spcPct val="35000"/>
            </a:spcAft>
            <a:buNone/>
          </a:pPr>
          <a:r>
            <a:rPr lang="zh-CN" altLang="en-US" sz="1800" b="0" i="0" kern="1200" dirty="0"/>
            <a:t>准确度高，对异常点不敏感</a:t>
          </a:r>
          <a:endParaRPr lang="zh-CN" altLang="en-US" sz="1800" b="0" kern="1200" dirty="0">
            <a:solidFill>
              <a:schemeClr val="tx1"/>
            </a:solidFill>
            <a:latin typeface="黑体"/>
            <a:ea typeface="黑体"/>
            <a:cs typeface="黑体"/>
          </a:endParaRPr>
        </a:p>
      </dsp:txBody>
      <dsp:txXfrm>
        <a:off x="2062707" y="2572015"/>
        <a:ext cx="1348511" cy="1070782"/>
      </dsp:txXfrm>
    </dsp:sp>
    <dsp:sp modelId="{3A9C223A-2881-EA4F-BAAC-14DBAEBE3854}">
      <dsp:nvSpPr>
        <dsp:cNvPr id="0" name=""/>
        <dsp:cNvSpPr/>
      </dsp:nvSpPr>
      <dsp:spPr>
        <a:xfrm>
          <a:off x="1805848" y="3642798"/>
          <a:ext cx="1605370" cy="1070782"/>
        </a:xfrm>
        <a:prstGeom prst="rect">
          <a:avLst/>
        </a:prstGeom>
        <a:solidFill>
          <a:schemeClr val="accent4">
            <a:tint val="40000"/>
            <a:alpha val="90000"/>
            <a:hueOff val="4934536"/>
            <a:satOff val="-26255"/>
            <a:lumOff val="-1496"/>
            <a:alphaOff val="0"/>
          </a:schemeClr>
        </a:solidFill>
        <a:ln w="6350" cap="flat" cmpd="sng" algn="ctr">
          <a:solidFill>
            <a:schemeClr val="accent4">
              <a:tint val="40000"/>
              <a:alpha val="90000"/>
              <a:hueOff val="4934536"/>
              <a:satOff val="-26255"/>
              <a:lumOff val="-1496"/>
              <a:alphaOff val="0"/>
            </a:schemeClr>
          </a:solidFill>
          <a:prstDash val="solid"/>
          <a:miter lim="800000"/>
        </a:ln>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0" tIns="128016" rIns="128016" bIns="128016" numCol="1" spcCol="1270" anchor="ctr" anchorCtr="0">
          <a:noAutofit/>
        </a:bodyPr>
        <a:lstStyle/>
        <a:p>
          <a:pPr marL="0" lvl="0" indent="0" algn="l" defTabSz="800100">
            <a:lnSpc>
              <a:spcPct val="90000"/>
            </a:lnSpc>
            <a:spcBef>
              <a:spcPct val="0"/>
            </a:spcBef>
            <a:spcAft>
              <a:spcPct val="35000"/>
            </a:spcAft>
            <a:buNone/>
          </a:pPr>
          <a:r>
            <a:rPr lang="zh-CN" altLang="en-US" sz="1800" b="0" i="0" kern="1200" dirty="0"/>
            <a:t>既可做分类也可做回归</a:t>
          </a:r>
          <a:endParaRPr lang="zh-CN" altLang="en-US" sz="1800" b="0" kern="1200" dirty="0">
            <a:solidFill>
              <a:schemeClr val="tx1"/>
            </a:solidFill>
            <a:latin typeface="黑体"/>
            <a:ea typeface="黑体"/>
            <a:cs typeface="黑体"/>
          </a:endParaRPr>
        </a:p>
      </dsp:txBody>
      <dsp:txXfrm>
        <a:off x="2062707" y="3642798"/>
        <a:ext cx="1348511" cy="1070782"/>
      </dsp:txXfrm>
    </dsp:sp>
    <dsp:sp modelId="{34D34044-C6C6-C640-82B2-C0BBF4B8CF17}">
      <dsp:nvSpPr>
        <dsp:cNvPr id="0" name=""/>
        <dsp:cNvSpPr/>
      </dsp:nvSpPr>
      <dsp:spPr>
        <a:xfrm>
          <a:off x="949651" y="2352"/>
          <a:ext cx="1070247" cy="1070247"/>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solidFill>
                <a:schemeClr val="tx1"/>
              </a:solidFill>
              <a:latin typeface="黑体"/>
              <a:ea typeface="黑体"/>
              <a:cs typeface="黑体"/>
            </a:rPr>
            <a:t>优点</a:t>
          </a:r>
        </a:p>
      </dsp:txBody>
      <dsp:txXfrm>
        <a:off x="1106385" y="159086"/>
        <a:ext cx="756779" cy="756779"/>
      </dsp:txXfrm>
    </dsp:sp>
    <dsp:sp modelId="{231EA3E1-D484-9346-AF37-C4432B5516FD}">
      <dsp:nvSpPr>
        <dsp:cNvPr id="0" name=""/>
        <dsp:cNvSpPr/>
      </dsp:nvSpPr>
      <dsp:spPr>
        <a:xfrm>
          <a:off x="4716332" y="430451"/>
          <a:ext cx="1605370" cy="1070782"/>
        </a:xfrm>
        <a:prstGeom prst="rect">
          <a:avLst/>
        </a:prstGeom>
        <a:solidFill>
          <a:schemeClr val="accent4">
            <a:tint val="40000"/>
            <a:alpha val="90000"/>
            <a:hueOff val="6579382"/>
            <a:satOff val="-35006"/>
            <a:lumOff val="-1994"/>
            <a:alphaOff val="0"/>
          </a:schemeClr>
        </a:solidFill>
        <a:ln w="6350" cap="flat" cmpd="sng" algn="ctr">
          <a:solidFill>
            <a:schemeClr val="accent4">
              <a:tint val="40000"/>
              <a:alpha val="90000"/>
              <a:hueOff val="6579382"/>
              <a:satOff val="-35006"/>
              <a:lumOff val="-1994"/>
              <a:alphaOff val="0"/>
            </a:schemeClr>
          </a:solidFill>
          <a:prstDash val="solid"/>
          <a:miter lim="800000"/>
        </a:ln>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0" tIns="128016" rIns="128016" bIns="128016" numCol="1" spcCol="1270" anchor="ctr" anchorCtr="0">
          <a:noAutofit/>
        </a:bodyPr>
        <a:lstStyle/>
        <a:p>
          <a:pPr marL="0" lvl="0" indent="0" algn="l" defTabSz="800100">
            <a:lnSpc>
              <a:spcPct val="90000"/>
            </a:lnSpc>
            <a:spcBef>
              <a:spcPct val="0"/>
            </a:spcBef>
            <a:spcAft>
              <a:spcPct val="35000"/>
            </a:spcAft>
            <a:buNone/>
          </a:pPr>
          <a:r>
            <a:rPr lang="zh-CN" altLang="en-US" sz="1800" b="0" kern="1200" dirty="0">
              <a:solidFill>
                <a:schemeClr val="tx1"/>
              </a:solidFill>
              <a:latin typeface="黑体"/>
              <a:ea typeface="黑体"/>
              <a:cs typeface="黑体"/>
            </a:rPr>
            <a:t>计算量大</a:t>
          </a:r>
        </a:p>
      </dsp:txBody>
      <dsp:txXfrm>
        <a:off x="4973191" y="430451"/>
        <a:ext cx="1348511" cy="1070782"/>
      </dsp:txXfrm>
    </dsp:sp>
    <dsp:sp modelId="{1F96FD47-2B56-8E44-961C-2A7081D5761D}">
      <dsp:nvSpPr>
        <dsp:cNvPr id="0" name=""/>
        <dsp:cNvSpPr/>
      </dsp:nvSpPr>
      <dsp:spPr>
        <a:xfrm>
          <a:off x="4721862" y="1501233"/>
          <a:ext cx="1594309" cy="1070782"/>
        </a:xfrm>
        <a:prstGeom prst="rect">
          <a:avLst/>
        </a:prstGeom>
        <a:solidFill>
          <a:schemeClr val="accent4">
            <a:tint val="40000"/>
            <a:alpha val="90000"/>
            <a:hueOff val="8224227"/>
            <a:satOff val="-43758"/>
            <a:lumOff val="-2493"/>
            <a:alphaOff val="0"/>
          </a:schemeClr>
        </a:solidFill>
        <a:ln w="6350" cap="flat" cmpd="sng" algn="ctr">
          <a:solidFill>
            <a:schemeClr val="accent4">
              <a:tint val="40000"/>
              <a:alpha val="90000"/>
              <a:hueOff val="8224227"/>
              <a:satOff val="-43758"/>
              <a:lumOff val="-2493"/>
              <a:alphaOff val="0"/>
            </a:schemeClr>
          </a:solidFill>
          <a:prstDash val="solid"/>
          <a:miter lim="800000"/>
        </a:ln>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0" tIns="128016" rIns="128016" bIns="128016" numCol="1" spcCol="1270" anchor="ctr" anchorCtr="0">
          <a:noAutofit/>
        </a:bodyPr>
        <a:lstStyle/>
        <a:p>
          <a:pPr marL="0" lvl="0" indent="0" algn="l" defTabSz="800100">
            <a:lnSpc>
              <a:spcPct val="90000"/>
            </a:lnSpc>
            <a:spcBef>
              <a:spcPct val="0"/>
            </a:spcBef>
            <a:spcAft>
              <a:spcPct val="35000"/>
            </a:spcAft>
            <a:buNone/>
          </a:pPr>
          <a:r>
            <a:rPr lang="zh-CN" altLang="en-US" sz="1800" b="0" i="0" kern="1200" dirty="0"/>
            <a:t>样本不平衡时预测准确率低</a:t>
          </a:r>
          <a:endParaRPr lang="zh-CN" altLang="en-US" sz="1800" b="0" kern="1200" dirty="0">
            <a:solidFill>
              <a:schemeClr val="tx1"/>
            </a:solidFill>
            <a:latin typeface="黑体"/>
            <a:ea typeface="黑体"/>
            <a:cs typeface="黑体"/>
          </a:endParaRPr>
        </a:p>
      </dsp:txBody>
      <dsp:txXfrm>
        <a:off x="4976952" y="1501233"/>
        <a:ext cx="1339220" cy="1070782"/>
      </dsp:txXfrm>
    </dsp:sp>
    <dsp:sp modelId="{1E26BA3B-E101-3542-A404-6D3C2D3C27E8}">
      <dsp:nvSpPr>
        <dsp:cNvPr id="0" name=""/>
        <dsp:cNvSpPr/>
      </dsp:nvSpPr>
      <dsp:spPr>
        <a:xfrm>
          <a:off x="4716332" y="2572015"/>
          <a:ext cx="1605370" cy="1070782"/>
        </a:xfrm>
        <a:prstGeom prst="rect">
          <a:avLst/>
        </a:prstGeom>
        <a:solidFill>
          <a:schemeClr val="accent4">
            <a:tint val="40000"/>
            <a:alpha val="90000"/>
            <a:hueOff val="9869073"/>
            <a:satOff val="-52509"/>
            <a:lumOff val="-2991"/>
            <a:alphaOff val="0"/>
          </a:schemeClr>
        </a:solidFill>
        <a:ln w="6350" cap="flat" cmpd="sng" algn="ctr">
          <a:solidFill>
            <a:schemeClr val="accent4">
              <a:tint val="40000"/>
              <a:alpha val="90000"/>
              <a:hueOff val="9869073"/>
              <a:satOff val="-52509"/>
              <a:lumOff val="-2991"/>
              <a:alphaOff val="0"/>
            </a:schemeClr>
          </a:solidFill>
          <a:prstDash val="solid"/>
          <a:miter lim="800000"/>
        </a:ln>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0" tIns="128016" rIns="128016" bIns="128016" numCol="1" spcCol="1270" anchor="ctr" anchorCtr="0">
          <a:noAutofit/>
        </a:bodyPr>
        <a:lstStyle/>
        <a:p>
          <a:pPr marL="0" lvl="0" indent="0" algn="l" defTabSz="800100">
            <a:lnSpc>
              <a:spcPct val="90000"/>
            </a:lnSpc>
            <a:spcBef>
              <a:spcPct val="0"/>
            </a:spcBef>
            <a:spcAft>
              <a:spcPct val="35000"/>
            </a:spcAft>
            <a:buNone/>
          </a:pPr>
          <a:r>
            <a:rPr lang="zh-CN" altLang="en-US" sz="1800" b="0" i="0" kern="1200" dirty="0"/>
            <a:t>模型建立需要大量内存</a:t>
          </a:r>
          <a:endParaRPr lang="zh-CN" altLang="en-US" sz="1800" b="0" kern="1200" dirty="0">
            <a:solidFill>
              <a:schemeClr val="tx1"/>
            </a:solidFill>
            <a:latin typeface="黑体"/>
            <a:ea typeface="黑体"/>
            <a:cs typeface="黑体"/>
          </a:endParaRPr>
        </a:p>
      </dsp:txBody>
      <dsp:txXfrm>
        <a:off x="4973191" y="2572015"/>
        <a:ext cx="1348511" cy="1070782"/>
      </dsp:txXfrm>
    </dsp:sp>
    <dsp:sp modelId="{61FE1843-3C27-594A-A309-594CE1381D72}">
      <dsp:nvSpPr>
        <dsp:cNvPr id="0" name=""/>
        <dsp:cNvSpPr/>
      </dsp:nvSpPr>
      <dsp:spPr>
        <a:xfrm>
          <a:off x="4716332" y="3642798"/>
          <a:ext cx="1605370" cy="1070782"/>
        </a:xfrm>
        <a:prstGeom prst="rect">
          <a:avLst/>
        </a:prstGeom>
        <a:solidFill>
          <a:schemeClr val="accent4">
            <a:tint val="40000"/>
            <a:alpha val="90000"/>
            <a:hueOff val="11513918"/>
            <a:satOff val="-61261"/>
            <a:lumOff val="-3490"/>
            <a:alphaOff val="0"/>
          </a:schemeClr>
        </a:solidFill>
        <a:ln w="6350" cap="flat" cmpd="sng" algn="ctr">
          <a:solidFill>
            <a:schemeClr val="accent4">
              <a:tint val="40000"/>
              <a:alpha val="90000"/>
              <a:hueOff val="11513918"/>
              <a:satOff val="-61261"/>
              <a:lumOff val="-3490"/>
              <a:alphaOff val="0"/>
            </a:schemeClr>
          </a:solidFill>
          <a:prstDash val="solid"/>
          <a:miter lim="800000"/>
        </a:ln>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0" tIns="128016" rIns="128016" bIns="128016" numCol="1" spcCol="1270" anchor="ctr" anchorCtr="0">
          <a:noAutofit/>
        </a:bodyPr>
        <a:lstStyle/>
        <a:p>
          <a:pPr marL="0" lvl="0" indent="0" algn="l" defTabSz="800100">
            <a:lnSpc>
              <a:spcPct val="90000"/>
            </a:lnSpc>
            <a:spcBef>
              <a:spcPct val="0"/>
            </a:spcBef>
            <a:spcAft>
              <a:spcPct val="35000"/>
            </a:spcAft>
            <a:buNone/>
          </a:pPr>
          <a:r>
            <a:rPr lang="zh-CN" altLang="en-US" sz="1800" b="0" kern="1200" dirty="0">
              <a:solidFill>
                <a:schemeClr val="tx1"/>
              </a:solidFill>
              <a:latin typeface="+mn-ea"/>
              <a:ea typeface="+mn-ea"/>
              <a:cs typeface="黑体"/>
            </a:rPr>
            <a:t>预测速度慢，可解释性差</a:t>
          </a:r>
        </a:p>
      </dsp:txBody>
      <dsp:txXfrm>
        <a:off x="4973191" y="3642798"/>
        <a:ext cx="1348511" cy="1070782"/>
      </dsp:txXfrm>
    </dsp:sp>
    <dsp:sp modelId="{7F3A063B-221B-3348-B9BD-ED55561AD1AC}">
      <dsp:nvSpPr>
        <dsp:cNvPr id="0" name=""/>
        <dsp:cNvSpPr/>
      </dsp:nvSpPr>
      <dsp:spPr>
        <a:xfrm>
          <a:off x="3971562" y="0"/>
          <a:ext cx="1070247" cy="1070247"/>
        </a:xfrm>
        <a:prstGeom prst="ellipse">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zh-CN" altLang="en-US" sz="2000" b="0" kern="1200" dirty="0">
              <a:solidFill>
                <a:schemeClr val="bg1"/>
              </a:solidFill>
              <a:latin typeface="黑体"/>
              <a:ea typeface="黑体"/>
              <a:cs typeface="黑体"/>
            </a:rPr>
            <a:t>缺点</a:t>
          </a:r>
        </a:p>
      </dsp:txBody>
      <dsp:txXfrm>
        <a:off x="4128296" y="156734"/>
        <a:ext cx="756779" cy="75677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image" Target="../media/image5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2B220C-EEA0-4700-8B78-87A3FE7F7533}" type="datetimeFigureOut">
              <a:rPr lang="zh-CN" altLang="en-US" smtClean="0"/>
              <a:pPr/>
              <a:t>2017/10/17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96A3C23-D6C1-4AB9-95C3-CF49E7EAC0A7}" type="slidenum">
              <a:rPr lang="zh-CN" altLang="en-US" smtClean="0"/>
              <a:pPr/>
              <a:t>‹#›</a:t>
            </a:fld>
            <a:endParaRPr lang="zh-CN" altLang="en-US"/>
          </a:p>
        </p:txBody>
      </p:sp>
    </p:spTree>
    <p:extLst>
      <p:ext uri="{BB962C8B-B14F-4D97-AF65-F5344CB8AC3E}">
        <p14:creationId xmlns:p14="http://schemas.microsoft.com/office/powerpoint/2010/main" val="19124549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F1ADB2-0256-4CC2-8180-91D63ECD903E}" type="datetimeFigureOut">
              <a:rPr lang="zh-CN" altLang="en-US" smtClean="0"/>
              <a:pPr/>
              <a:t>2017/10/17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B3866F-B955-4712-A05F-9168E2EBA566}" type="slidenum">
              <a:rPr lang="zh-CN" altLang="en-US" smtClean="0"/>
              <a:pPr/>
              <a:t>‹#›</a:t>
            </a:fld>
            <a:endParaRPr lang="zh-CN" altLang="en-US"/>
          </a:p>
        </p:txBody>
      </p:sp>
    </p:spTree>
    <p:extLst>
      <p:ext uri="{BB962C8B-B14F-4D97-AF65-F5344CB8AC3E}">
        <p14:creationId xmlns:p14="http://schemas.microsoft.com/office/powerpoint/2010/main" val="3937158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B3866F-B955-4712-A05F-9168E2EBA566}" type="slidenum">
              <a:rPr lang="zh-CN" altLang="en-US" smtClean="0"/>
              <a:pPr/>
              <a:t>1</a:t>
            </a:fld>
            <a:endParaRPr lang="zh-CN" altLang="en-US"/>
          </a:p>
        </p:txBody>
      </p:sp>
    </p:spTree>
    <p:extLst>
      <p:ext uri="{BB962C8B-B14F-4D97-AF65-F5344CB8AC3E}">
        <p14:creationId xmlns:p14="http://schemas.microsoft.com/office/powerpoint/2010/main" val="4051223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050" b="0" kern="1200" dirty="0">
                <a:solidFill>
                  <a:schemeClr val="tx1"/>
                </a:solidFill>
                <a:effectLst/>
                <a:latin typeface="+mn-ea"/>
                <a:ea typeface="+mn-ea"/>
                <a:cs typeface="Times New Roman" panose="02020603050405020304" pitchFamily="18" charset="0"/>
              </a:rPr>
              <a:t>一个复杂点了例子如查找点为（</a:t>
            </a:r>
            <a:r>
              <a:rPr lang="en-US" altLang="zh-CN" sz="1050" b="0" kern="1200" dirty="0">
                <a:solidFill>
                  <a:schemeClr val="tx1"/>
                </a:solidFill>
                <a:effectLst/>
                <a:latin typeface="+mn-ea"/>
                <a:ea typeface="+mn-ea"/>
                <a:cs typeface="Times New Roman" panose="02020603050405020304" pitchFamily="18" charset="0"/>
              </a:rPr>
              <a:t>2</a:t>
            </a:r>
            <a:r>
              <a:rPr lang="zh-CN" altLang="zh-CN" sz="1050" b="0" kern="1200" dirty="0">
                <a:solidFill>
                  <a:schemeClr val="tx1"/>
                </a:solidFill>
                <a:effectLst/>
                <a:latin typeface="+mn-ea"/>
                <a:ea typeface="+mn-ea"/>
                <a:cs typeface="Times New Roman" panose="02020603050405020304" pitchFamily="18" charset="0"/>
              </a:rPr>
              <a:t>，</a:t>
            </a:r>
            <a:r>
              <a:rPr lang="en-US" altLang="zh-CN" sz="1050" b="0" kern="1200" dirty="0">
                <a:solidFill>
                  <a:schemeClr val="tx1"/>
                </a:solidFill>
                <a:effectLst/>
                <a:latin typeface="+mn-ea"/>
                <a:ea typeface="+mn-ea"/>
                <a:cs typeface="Times New Roman" panose="02020603050405020304" pitchFamily="18" charset="0"/>
              </a:rPr>
              <a:t>4.5</a:t>
            </a:r>
            <a:r>
              <a:rPr lang="zh-CN" altLang="zh-CN" sz="1050" b="0" kern="1200" dirty="0">
                <a:solidFill>
                  <a:schemeClr val="tx1"/>
                </a:solidFill>
                <a:effectLst/>
                <a:latin typeface="+mn-ea"/>
                <a:ea typeface="+mn-ea"/>
                <a:cs typeface="Times New Roman" panose="02020603050405020304" pitchFamily="18" charset="0"/>
              </a:rPr>
              <a:t>），具体步骤依次如下：</a:t>
            </a:r>
          </a:p>
          <a:p>
            <a:r>
              <a:rPr lang="zh-CN" altLang="zh-CN" sz="1050" b="0" kern="1200" dirty="0">
                <a:solidFill>
                  <a:schemeClr val="tx1"/>
                </a:solidFill>
                <a:effectLst/>
                <a:latin typeface="+mn-ea"/>
                <a:ea typeface="+mn-ea"/>
                <a:cs typeface="Times New Roman" panose="02020603050405020304" pitchFamily="18" charset="0"/>
              </a:rPr>
              <a:t>同样先进行二叉查找，先从（</a:t>
            </a:r>
            <a:r>
              <a:rPr lang="en-US" altLang="zh-CN" sz="1050" b="0" kern="1200" dirty="0">
                <a:solidFill>
                  <a:schemeClr val="tx1"/>
                </a:solidFill>
                <a:effectLst/>
                <a:latin typeface="+mn-ea"/>
                <a:ea typeface="+mn-ea"/>
                <a:cs typeface="Times New Roman" panose="02020603050405020304" pitchFamily="18" charset="0"/>
              </a:rPr>
              <a:t>7,2</a:t>
            </a:r>
            <a:r>
              <a:rPr lang="zh-CN" altLang="zh-CN" sz="1050" b="0" kern="1200" dirty="0">
                <a:solidFill>
                  <a:schemeClr val="tx1"/>
                </a:solidFill>
                <a:effectLst/>
                <a:latin typeface="+mn-ea"/>
                <a:ea typeface="+mn-ea"/>
                <a:cs typeface="Times New Roman" panose="02020603050405020304" pitchFamily="18" charset="0"/>
              </a:rPr>
              <a:t>）查找到（</a:t>
            </a:r>
            <a:r>
              <a:rPr lang="en-US" altLang="zh-CN" sz="1050" b="0" kern="1200" dirty="0">
                <a:solidFill>
                  <a:schemeClr val="tx1"/>
                </a:solidFill>
                <a:effectLst/>
                <a:latin typeface="+mn-ea"/>
                <a:ea typeface="+mn-ea"/>
                <a:cs typeface="Times New Roman" panose="02020603050405020304" pitchFamily="18" charset="0"/>
              </a:rPr>
              <a:t>5,4</a:t>
            </a:r>
            <a:r>
              <a:rPr lang="zh-CN" altLang="zh-CN" sz="1050" b="0" kern="1200" dirty="0">
                <a:solidFill>
                  <a:schemeClr val="tx1"/>
                </a:solidFill>
                <a:effectLst/>
                <a:latin typeface="+mn-ea"/>
                <a:ea typeface="+mn-ea"/>
                <a:cs typeface="Times New Roman" panose="02020603050405020304" pitchFamily="18" charset="0"/>
              </a:rPr>
              <a:t>）节点，在进行查找时是由</a:t>
            </a:r>
            <a:r>
              <a:rPr lang="en-US" altLang="zh-CN" sz="1050" b="0" kern="1200" dirty="0">
                <a:solidFill>
                  <a:schemeClr val="tx1"/>
                </a:solidFill>
                <a:effectLst/>
                <a:latin typeface="+mn-ea"/>
                <a:ea typeface="+mn-ea"/>
                <a:cs typeface="Times New Roman" panose="02020603050405020304" pitchFamily="18" charset="0"/>
              </a:rPr>
              <a:t>y = 4</a:t>
            </a:r>
            <a:r>
              <a:rPr lang="zh-CN" altLang="zh-CN" sz="1050" b="0" kern="1200" dirty="0">
                <a:solidFill>
                  <a:schemeClr val="tx1"/>
                </a:solidFill>
                <a:effectLst/>
                <a:latin typeface="+mn-ea"/>
                <a:ea typeface="+mn-ea"/>
                <a:cs typeface="Times New Roman" panose="02020603050405020304" pitchFamily="18" charset="0"/>
              </a:rPr>
              <a:t>为分割超平面的，由于查找点为</a:t>
            </a:r>
            <a:r>
              <a:rPr lang="en-US" altLang="zh-CN" sz="1050" b="0" kern="1200" dirty="0">
                <a:solidFill>
                  <a:schemeClr val="tx1"/>
                </a:solidFill>
                <a:effectLst/>
                <a:latin typeface="+mn-ea"/>
                <a:ea typeface="+mn-ea"/>
                <a:cs typeface="Times New Roman" panose="02020603050405020304" pitchFamily="18" charset="0"/>
              </a:rPr>
              <a:t>y</a:t>
            </a:r>
            <a:r>
              <a:rPr lang="zh-CN" altLang="zh-CN" sz="1050" b="0" kern="1200" dirty="0">
                <a:solidFill>
                  <a:schemeClr val="tx1"/>
                </a:solidFill>
                <a:effectLst/>
                <a:latin typeface="+mn-ea"/>
                <a:ea typeface="+mn-ea"/>
                <a:cs typeface="Times New Roman" panose="02020603050405020304" pitchFamily="18" charset="0"/>
              </a:rPr>
              <a:t>值为</a:t>
            </a:r>
            <a:r>
              <a:rPr lang="en-US" altLang="zh-CN" sz="1050" b="0" kern="1200" dirty="0">
                <a:solidFill>
                  <a:schemeClr val="tx1"/>
                </a:solidFill>
                <a:effectLst/>
                <a:latin typeface="+mn-ea"/>
                <a:ea typeface="+mn-ea"/>
                <a:cs typeface="Times New Roman" panose="02020603050405020304" pitchFamily="18" charset="0"/>
              </a:rPr>
              <a:t>4.5</a:t>
            </a:r>
            <a:r>
              <a:rPr lang="zh-CN" altLang="zh-CN" sz="1050" b="0" kern="1200" dirty="0">
                <a:solidFill>
                  <a:schemeClr val="tx1"/>
                </a:solidFill>
                <a:effectLst/>
                <a:latin typeface="+mn-ea"/>
                <a:ea typeface="+mn-ea"/>
                <a:cs typeface="Times New Roman" panose="02020603050405020304" pitchFamily="18" charset="0"/>
              </a:rPr>
              <a:t>，因此进入右子空间查找到（</a:t>
            </a:r>
            <a:r>
              <a:rPr lang="en-US" altLang="zh-CN" sz="1050" b="0" kern="1200" dirty="0">
                <a:solidFill>
                  <a:schemeClr val="tx1"/>
                </a:solidFill>
                <a:effectLst/>
                <a:latin typeface="+mn-ea"/>
                <a:ea typeface="+mn-ea"/>
                <a:cs typeface="Times New Roman" panose="02020603050405020304" pitchFamily="18" charset="0"/>
              </a:rPr>
              <a:t>4,7</a:t>
            </a:r>
            <a:r>
              <a:rPr lang="zh-CN" altLang="zh-CN" sz="1050" b="0" kern="1200" dirty="0">
                <a:solidFill>
                  <a:schemeClr val="tx1"/>
                </a:solidFill>
                <a:effectLst/>
                <a:latin typeface="+mn-ea"/>
                <a:ea typeface="+mn-ea"/>
                <a:cs typeface="Times New Roman" panose="02020603050405020304" pitchFamily="18" charset="0"/>
              </a:rPr>
              <a:t>），形成搜索路径</a:t>
            </a:r>
            <a:r>
              <a:rPr lang="en-US" altLang="zh-CN" sz="1050" b="0" kern="1200" dirty="0">
                <a:solidFill>
                  <a:schemeClr val="tx1"/>
                </a:solidFill>
                <a:effectLst/>
                <a:latin typeface="+mn-ea"/>
                <a:ea typeface="+mn-ea"/>
                <a:cs typeface="Times New Roman" panose="02020603050405020304" pitchFamily="18" charset="0"/>
              </a:rPr>
              <a:t>&lt;(7,2)</a:t>
            </a:r>
            <a:r>
              <a:rPr lang="zh-CN" altLang="zh-CN" sz="1050" b="0" kern="1200" dirty="0">
                <a:solidFill>
                  <a:schemeClr val="tx1"/>
                </a:solidFill>
                <a:effectLst/>
                <a:latin typeface="+mn-ea"/>
                <a:ea typeface="+mn-ea"/>
                <a:cs typeface="Times New Roman" panose="02020603050405020304" pitchFamily="18" charset="0"/>
              </a:rPr>
              <a:t>，</a:t>
            </a:r>
            <a:r>
              <a:rPr lang="en-US" altLang="zh-CN" sz="1050" b="0" kern="1200" dirty="0">
                <a:solidFill>
                  <a:schemeClr val="tx1"/>
                </a:solidFill>
                <a:effectLst/>
                <a:latin typeface="+mn-ea"/>
                <a:ea typeface="+mn-ea"/>
                <a:cs typeface="Times New Roman" panose="02020603050405020304" pitchFamily="18" charset="0"/>
              </a:rPr>
              <a:t>(5,4)</a:t>
            </a:r>
            <a:r>
              <a:rPr lang="zh-CN" altLang="zh-CN" sz="1050" b="0" kern="1200" dirty="0">
                <a:solidFill>
                  <a:schemeClr val="tx1"/>
                </a:solidFill>
                <a:effectLst/>
                <a:latin typeface="+mn-ea"/>
                <a:ea typeface="+mn-ea"/>
                <a:cs typeface="Times New Roman" panose="02020603050405020304" pitchFamily="18" charset="0"/>
              </a:rPr>
              <a:t>，</a:t>
            </a:r>
            <a:r>
              <a:rPr lang="en-US" altLang="zh-CN" sz="1050" b="0" kern="1200" dirty="0">
                <a:solidFill>
                  <a:schemeClr val="tx1"/>
                </a:solidFill>
                <a:effectLst/>
                <a:latin typeface="+mn-ea"/>
                <a:ea typeface="+mn-ea"/>
                <a:cs typeface="Times New Roman" panose="02020603050405020304" pitchFamily="18" charset="0"/>
              </a:rPr>
              <a:t>(4,7)&gt;</a:t>
            </a:r>
            <a:r>
              <a:rPr lang="zh-CN" altLang="zh-CN" sz="1050" b="0" kern="1200" dirty="0">
                <a:solidFill>
                  <a:schemeClr val="tx1"/>
                </a:solidFill>
                <a:effectLst/>
                <a:latin typeface="+mn-ea"/>
                <a:ea typeface="+mn-ea"/>
                <a:cs typeface="Times New Roman" panose="02020603050405020304" pitchFamily="18" charset="0"/>
              </a:rPr>
              <a:t>，但（</a:t>
            </a:r>
            <a:r>
              <a:rPr lang="en-US" altLang="zh-CN" sz="1050" b="0" kern="1200" dirty="0">
                <a:solidFill>
                  <a:schemeClr val="tx1"/>
                </a:solidFill>
                <a:effectLst/>
                <a:latin typeface="+mn-ea"/>
                <a:ea typeface="+mn-ea"/>
                <a:cs typeface="Times New Roman" panose="02020603050405020304" pitchFamily="18" charset="0"/>
              </a:rPr>
              <a:t>4,7</a:t>
            </a:r>
            <a:r>
              <a:rPr lang="zh-CN" altLang="zh-CN" sz="1050" b="0" kern="1200" dirty="0">
                <a:solidFill>
                  <a:schemeClr val="tx1"/>
                </a:solidFill>
                <a:effectLst/>
                <a:latin typeface="+mn-ea"/>
                <a:ea typeface="+mn-ea"/>
                <a:cs typeface="Times New Roman" panose="02020603050405020304" pitchFamily="18" charset="0"/>
              </a:rPr>
              <a:t>）与目标查找点的距离为</a:t>
            </a:r>
            <a:r>
              <a:rPr lang="en-US" altLang="zh-CN" sz="1050" b="0" kern="1200" dirty="0">
                <a:solidFill>
                  <a:schemeClr val="tx1"/>
                </a:solidFill>
                <a:effectLst/>
                <a:latin typeface="+mn-ea"/>
                <a:ea typeface="+mn-ea"/>
                <a:cs typeface="Times New Roman" panose="02020603050405020304" pitchFamily="18" charset="0"/>
              </a:rPr>
              <a:t>3.202</a:t>
            </a:r>
            <a:r>
              <a:rPr lang="zh-CN" altLang="zh-CN" sz="1050" b="0" kern="1200" dirty="0">
                <a:solidFill>
                  <a:schemeClr val="tx1"/>
                </a:solidFill>
                <a:effectLst/>
                <a:latin typeface="+mn-ea"/>
                <a:ea typeface="+mn-ea"/>
                <a:cs typeface="Times New Roman" panose="02020603050405020304" pitchFamily="18" charset="0"/>
              </a:rPr>
              <a:t>，而（</a:t>
            </a:r>
            <a:r>
              <a:rPr lang="en-US" altLang="zh-CN" sz="1050" b="0" kern="1200" dirty="0">
                <a:solidFill>
                  <a:schemeClr val="tx1"/>
                </a:solidFill>
                <a:effectLst/>
                <a:latin typeface="+mn-ea"/>
                <a:ea typeface="+mn-ea"/>
                <a:cs typeface="Times New Roman" panose="02020603050405020304" pitchFamily="18" charset="0"/>
              </a:rPr>
              <a:t>5,4</a:t>
            </a:r>
            <a:r>
              <a:rPr lang="zh-CN" altLang="zh-CN" sz="1050" b="0" kern="1200" dirty="0">
                <a:solidFill>
                  <a:schemeClr val="tx1"/>
                </a:solidFill>
                <a:effectLst/>
                <a:latin typeface="+mn-ea"/>
                <a:ea typeface="+mn-ea"/>
                <a:cs typeface="Times New Roman" panose="02020603050405020304" pitchFamily="18" charset="0"/>
              </a:rPr>
              <a:t>）与查找点之间的距离为</a:t>
            </a:r>
            <a:r>
              <a:rPr lang="en-US" altLang="zh-CN" sz="1050" b="0" kern="1200" dirty="0">
                <a:solidFill>
                  <a:schemeClr val="tx1"/>
                </a:solidFill>
                <a:effectLst/>
                <a:latin typeface="+mn-ea"/>
                <a:ea typeface="+mn-ea"/>
                <a:cs typeface="Times New Roman" panose="02020603050405020304" pitchFamily="18" charset="0"/>
              </a:rPr>
              <a:t>3.041</a:t>
            </a:r>
            <a:r>
              <a:rPr lang="zh-CN" altLang="zh-CN" sz="1050" b="0" kern="1200" dirty="0">
                <a:solidFill>
                  <a:schemeClr val="tx1"/>
                </a:solidFill>
                <a:effectLst/>
                <a:latin typeface="+mn-ea"/>
                <a:ea typeface="+mn-ea"/>
                <a:cs typeface="Times New Roman" panose="02020603050405020304" pitchFamily="18" charset="0"/>
              </a:rPr>
              <a:t>，所以（</a:t>
            </a:r>
            <a:r>
              <a:rPr lang="en-US" altLang="zh-CN" sz="1050" b="0" kern="1200" dirty="0">
                <a:solidFill>
                  <a:schemeClr val="tx1"/>
                </a:solidFill>
                <a:effectLst/>
                <a:latin typeface="+mn-ea"/>
                <a:ea typeface="+mn-ea"/>
                <a:cs typeface="Times New Roman" panose="02020603050405020304" pitchFamily="18" charset="0"/>
              </a:rPr>
              <a:t>5,4</a:t>
            </a:r>
            <a:r>
              <a:rPr lang="zh-CN" altLang="zh-CN" sz="1050" b="0" kern="1200" dirty="0">
                <a:solidFill>
                  <a:schemeClr val="tx1"/>
                </a:solidFill>
                <a:effectLst/>
                <a:latin typeface="+mn-ea"/>
                <a:ea typeface="+mn-ea"/>
                <a:cs typeface="Times New Roman" panose="02020603050405020304" pitchFamily="18" charset="0"/>
              </a:rPr>
              <a:t>）为查询点的最近点；</a:t>
            </a:r>
          </a:p>
          <a:p>
            <a:r>
              <a:rPr lang="zh-CN" altLang="zh-CN" sz="1050" b="0" kern="1200" dirty="0">
                <a:solidFill>
                  <a:schemeClr val="tx1"/>
                </a:solidFill>
                <a:effectLst/>
                <a:latin typeface="+mn-ea"/>
                <a:ea typeface="+mn-ea"/>
                <a:cs typeface="Times New Roman" panose="02020603050405020304" pitchFamily="18" charset="0"/>
              </a:rPr>
              <a:t>以（</a:t>
            </a:r>
            <a:r>
              <a:rPr lang="en-US" altLang="zh-CN" sz="1050" b="0" kern="1200" dirty="0">
                <a:solidFill>
                  <a:schemeClr val="tx1"/>
                </a:solidFill>
                <a:effectLst/>
                <a:latin typeface="+mn-ea"/>
                <a:ea typeface="+mn-ea"/>
                <a:cs typeface="Times New Roman" panose="02020603050405020304" pitchFamily="18" charset="0"/>
              </a:rPr>
              <a:t>2</a:t>
            </a:r>
            <a:r>
              <a:rPr lang="zh-CN" altLang="zh-CN" sz="1050" b="0" kern="1200" dirty="0">
                <a:solidFill>
                  <a:schemeClr val="tx1"/>
                </a:solidFill>
                <a:effectLst/>
                <a:latin typeface="+mn-ea"/>
                <a:ea typeface="+mn-ea"/>
                <a:cs typeface="Times New Roman" panose="02020603050405020304" pitchFamily="18" charset="0"/>
              </a:rPr>
              <a:t>，</a:t>
            </a:r>
            <a:r>
              <a:rPr lang="en-US" altLang="zh-CN" sz="1050" b="0" kern="1200" dirty="0">
                <a:solidFill>
                  <a:schemeClr val="tx1"/>
                </a:solidFill>
                <a:effectLst/>
                <a:latin typeface="+mn-ea"/>
                <a:ea typeface="+mn-ea"/>
                <a:cs typeface="Times New Roman" panose="02020603050405020304" pitchFamily="18" charset="0"/>
              </a:rPr>
              <a:t>4.5</a:t>
            </a:r>
            <a:r>
              <a:rPr lang="zh-CN" altLang="zh-CN" sz="1050" b="0" kern="1200" dirty="0">
                <a:solidFill>
                  <a:schemeClr val="tx1"/>
                </a:solidFill>
                <a:effectLst/>
                <a:latin typeface="+mn-ea"/>
                <a:ea typeface="+mn-ea"/>
                <a:cs typeface="Times New Roman" panose="02020603050405020304" pitchFamily="18" charset="0"/>
              </a:rPr>
              <a:t>）为圆心，以</a:t>
            </a:r>
            <a:r>
              <a:rPr lang="en-US" altLang="zh-CN" sz="1050" b="0" kern="1200" dirty="0">
                <a:solidFill>
                  <a:schemeClr val="tx1"/>
                </a:solidFill>
                <a:effectLst/>
                <a:latin typeface="+mn-ea"/>
                <a:ea typeface="+mn-ea"/>
                <a:cs typeface="Times New Roman" panose="02020603050405020304" pitchFamily="18" charset="0"/>
              </a:rPr>
              <a:t>3.041</a:t>
            </a:r>
            <a:r>
              <a:rPr lang="zh-CN" altLang="zh-CN" sz="1050" b="0" kern="1200" dirty="0">
                <a:solidFill>
                  <a:schemeClr val="tx1"/>
                </a:solidFill>
                <a:effectLst/>
                <a:latin typeface="+mn-ea"/>
                <a:ea typeface="+mn-ea"/>
                <a:cs typeface="Times New Roman" panose="02020603050405020304" pitchFamily="18" charset="0"/>
              </a:rPr>
              <a:t>为半径作圆，如下图所示。可见该圆和</a:t>
            </a:r>
            <a:r>
              <a:rPr lang="en-US" altLang="zh-CN" sz="1050" b="0" kern="1200" dirty="0">
                <a:solidFill>
                  <a:schemeClr val="tx1"/>
                </a:solidFill>
                <a:effectLst/>
                <a:latin typeface="+mn-ea"/>
                <a:ea typeface="+mn-ea"/>
                <a:cs typeface="Times New Roman" panose="02020603050405020304" pitchFamily="18" charset="0"/>
              </a:rPr>
              <a:t>y = 4</a:t>
            </a:r>
            <a:r>
              <a:rPr lang="zh-CN" altLang="zh-CN" sz="1050" b="0" kern="1200" dirty="0">
                <a:solidFill>
                  <a:schemeClr val="tx1"/>
                </a:solidFill>
                <a:effectLst/>
                <a:latin typeface="+mn-ea"/>
                <a:ea typeface="+mn-ea"/>
                <a:cs typeface="Times New Roman" panose="02020603050405020304" pitchFamily="18" charset="0"/>
              </a:rPr>
              <a:t>超平面交割，所以需要进入（</a:t>
            </a:r>
            <a:r>
              <a:rPr lang="en-US" altLang="zh-CN" sz="1050" b="0" kern="1200" dirty="0">
                <a:solidFill>
                  <a:schemeClr val="tx1"/>
                </a:solidFill>
                <a:effectLst/>
                <a:latin typeface="+mn-ea"/>
                <a:ea typeface="+mn-ea"/>
                <a:cs typeface="Times New Roman" panose="02020603050405020304" pitchFamily="18" charset="0"/>
              </a:rPr>
              <a:t>5,4</a:t>
            </a:r>
            <a:r>
              <a:rPr lang="zh-CN" altLang="zh-CN" sz="1050" b="0" kern="1200" dirty="0">
                <a:solidFill>
                  <a:schemeClr val="tx1"/>
                </a:solidFill>
                <a:effectLst/>
                <a:latin typeface="+mn-ea"/>
                <a:ea typeface="+mn-ea"/>
                <a:cs typeface="Times New Roman" panose="02020603050405020304" pitchFamily="18" charset="0"/>
              </a:rPr>
              <a:t>）左子空间进行查找，也就是将（</a:t>
            </a:r>
            <a:r>
              <a:rPr lang="en-US" altLang="zh-CN" sz="1050" b="0" kern="1200" dirty="0">
                <a:solidFill>
                  <a:schemeClr val="tx1"/>
                </a:solidFill>
                <a:effectLst/>
                <a:latin typeface="+mn-ea"/>
                <a:ea typeface="+mn-ea"/>
                <a:cs typeface="Times New Roman" panose="02020603050405020304" pitchFamily="18" charset="0"/>
              </a:rPr>
              <a:t>2,3</a:t>
            </a:r>
            <a:r>
              <a:rPr lang="zh-CN" altLang="zh-CN" sz="1050" b="0" kern="1200" dirty="0">
                <a:solidFill>
                  <a:schemeClr val="tx1"/>
                </a:solidFill>
                <a:effectLst/>
                <a:latin typeface="+mn-ea"/>
                <a:ea typeface="+mn-ea"/>
                <a:cs typeface="Times New Roman" panose="02020603050405020304" pitchFamily="18" charset="0"/>
              </a:rPr>
              <a:t>）节点加入搜索路径中得</a:t>
            </a:r>
            <a:r>
              <a:rPr lang="en-US" altLang="zh-CN" sz="1050" b="0" kern="1200" dirty="0">
                <a:solidFill>
                  <a:schemeClr val="tx1"/>
                </a:solidFill>
                <a:effectLst/>
                <a:latin typeface="+mn-ea"/>
                <a:ea typeface="+mn-ea"/>
                <a:cs typeface="Times New Roman" panose="02020603050405020304" pitchFamily="18" charset="0"/>
              </a:rPr>
              <a:t>&lt;(7,2)</a:t>
            </a:r>
            <a:r>
              <a:rPr lang="zh-CN" altLang="zh-CN" sz="1050" b="0" kern="1200" dirty="0">
                <a:solidFill>
                  <a:schemeClr val="tx1"/>
                </a:solidFill>
                <a:effectLst/>
                <a:latin typeface="+mn-ea"/>
                <a:ea typeface="+mn-ea"/>
                <a:cs typeface="Times New Roman" panose="02020603050405020304" pitchFamily="18" charset="0"/>
              </a:rPr>
              <a:t>，</a:t>
            </a:r>
            <a:r>
              <a:rPr lang="en-US" altLang="zh-CN" sz="1050" b="0" kern="1200" dirty="0">
                <a:solidFill>
                  <a:schemeClr val="tx1"/>
                </a:solidFill>
                <a:effectLst/>
                <a:latin typeface="+mn-ea"/>
                <a:ea typeface="+mn-ea"/>
                <a:cs typeface="Times New Roman" panose="02020603050405020304" pitchFamily="18" charset="0"/>
              </a:rPr>
              <a:t>(2,3)&gt;</a:t>
            </a:r>
            <a:r>
              <a:rPr lang="zh-CN" altLang="zh-CN" sz="1050" b="0" kern="1200" dirty="0">
                <a:solidFill>
                  <a:schemeClr val="tx1"/>
                </a:solidFill>
                <a:effectLst/>
                <a:latin typeface="+mn-ea"/>
                <a:ea typeface="+mn-ea"/>
                <a:cs typeface="Times New Roman" panose="02020603050405020304" pitchFamily="18" charset="0"/>
              </a:rPr>
              <a:t>；于是接着搜索至（</a:t>
            </a:r>
            <a:r>
              <a:rPr lang="en-US" altLang="zh-CN" sz="1050" b="0" kern="1200" dirty="0">
                <a:solidFill>
                  <a:schemeClr val="tx1"/>
                </a:solidFill>
                <a:effectLst/>
                <a:latin typeface="+mn-ea"/>
                <a:ea typeface="+mn-ea"/>
                <a:cs typeface="Times New Roman" panose="02020603050405020304" pitchFamily="18" charset="0"/>
              </a:rPr>
              <a:t>2,3</a:t>
            </a:r>
            <a:r>
              <a:rPr lang="zh-CN" altLang="zh-CN" sz="1050" b="0" kern="1200" dirty="0">
                <a:solidFill>
                  <a:schemeClr val="tx1"/>
                </a:solidFill>
                <a:effectLst/>
                <a:latin typeface="+mn-ea"/>
                <a:ea typeface="+mn-ea"/>
                <a:cs typeface="Times New Roman" panose="02020603050405020304" pitchFamily="18" charset="0"/>
              </a:rPr>
              <a:t>）叶子节点，（</a:t>
            </a:r>
            <a:r>
              <a:rPr lang="en-US" altLang="zh-CN" sz="1050" b="0" kern="1200" dirty="0">
                <a:solidFill>
                  <a:schemeClr val="tx1"/>
                </a:solidFill>
                <a:effectLst/>
                <a:latin typeface="+mn-ea"/>
                <a:ea typeface="+mn-ea"/>
                <a:cs typeface="Times New Roman" panose="02020603050405020304" pitchFamily="18" charset="0"/>
              </a:rPr>
              <a:t>2,3</a:t>
            </a:r>
            <a:r>
              <a:rPr lang="zh-CN" altLang="zh-CN" sz="1050" b="0" kern="1200" dirty="0">
                <a:solidFill>
                  <a:schemeClr val="tx1"/>
                </a:solidFill>
                <a:effectLst/>
                <a:latin typeface="+mn-ea"/>
                <a:ea typeface="+mn-ea"/>
                <a:cs typeface="Times New Roman" panose="02020603050405020304" pitchFamily="18" charset="0"/>
              </a:rPr>
              <a:t>）距离（</a:t>
            </a:r>
            <a:r>
              <a:rPr lang="en-US" altLang="zh-CN" sz="1050" b="0" kern="1200" dirty="0">
                <a:solidFill>
                  <a:schemeClr val="tx1"/>
                </a:solidFill>
                <a:effectLst/>
                <a:latin typeface="+mn-ea"/>
                <a:ea typeface="+mn-ea"/>
                <a:cs typeface="Times New Roman" panose="02020603050405020304" pitchFamily="18" charset="0"/>
              </a:rPr>
              <a:t>2,4.5</a:t>
            </a:r>
            <a:r>
              <a:rPr lang="zh-CN" altLang="zh-CN" sz="1050" b="0" kern="1200" dirty="0">
                <a:solidFill>
                  <a:schemeClr val="tx1"/>
                </a:solidFill>
                <a:effectLst/>
                <a:latin typeface="+mn-ea"/>
                <a:ea typeface="+mn-ea"/>
                <a:cs typeface="Times New Roman" panose="02020603050405020304" pitchFamily="18" charset="0"/>
              </a:rPr>
              <a:t>）比（</a:t>
            </a:r>
            <a:r>
              <a:rPr lang="en-US" altLang="zh-CN" sz="1050" b="0" kern="1200" dirty="0">
                <a:solidFill>
                  <a:schemeClr val="tx1"/>
                </a:solidFill>
                <a:effectLst/>
                <a:latin typeface="+mn-ea"/>
                <a:ea typeface="+mn-ea"/>
                <a:cs typeface="Times New Roman" panose="02020603050405020304" pitchFamily="18" charset="0"/>
              </a:rPr>
              <a:t>5,4</a:t>
            </a:r>
            <a:r>
              <a:rPr lang="zh-CN" altLang="zh-CN" sz="1050" b="0" kern="1200" dirty="0">
                <a:solidFill>
                  <a:schemeClr val="tx1"/>
                </a:solidFill>
                <a:effectLst/>
                <a:latin typeface="+mn-ea"/>
                <a:ea typeface="+mn-ea"/>
                <a:cs typeface="Times New Roman" panose="02020603050405020304" pitchFamily="18" charset="0"/>
              </a:rPr>
              <a:t>）要近，所以最近邻点更新为（</a:t>
            </a:r>
            <a:r>
              <a:rPr lang="en-US" altLang="zh-CN" sz="1050" b="0" kern="1200" dirty="0">
                <a:solidFill>
                  <a:schemeClr val="tx1"/>
                </a:solidFill>
                <a:effectLst/>
                <a:latin typeface="+mn-ea"/>
                <a:ea typeface="+mn-ea"/>
                <a:cs typeface="Times New Roman" panose="02020603050405020304" pitchFamily="18" charset="0"/>
              </a:rPr>
              <a:t>2</a:t>
            </a:r>
            <a:r>
              <a:rPr lang="zh-CN" altLang="zh-CN" sz="1050" b="0" kern="1200" dirty="0">
                <a:solidFill>
                  <a:schemeClr val="tx1"/>
                </a:solidFill>
                <a:effectLst/>
                <a:latin typeface="+mn-ea"/>
                <a:ea typeface="+mn-ea"/>
                <a:cs typeface="Times New Roman" panose="02020603050405020304" pitchFamily="18" charset="0"/>
              </a:rPr>
              <a:t>，</a:t>
            </a:r>
            <a:r>
              <a:rPr lang="en-US" altLang="zh-CN" sz="1050" b="0" kern="1200" dirty="0">
                <a:solidFill>
                  <a:schemeClr val="tx1"/>
                </a:solidFill>
                <a:effectLst/>
                <a:latin typeface="+mn-ea"/>
                <a:ea typeface="+mn-ea"/>
                <a:cs typeface="Times New Roman" panose="02020603050405020304" pitchFamily="18" charset="0"/>
              </a:rPr>
              <a:t>3</a:t>
            </a:r>
            <a:r>
              <a:rPr lang="zh-CN" altLang="zh-CN" sz="1050" b="0" kern="1200" dirty="0">
                <a:solidFill>
                  <a:schemeClr val="tx1"/>
                </a:solidFill>
                <a:effectLst/>
                <a:latin typeface="+mn-ea"/>
                <a:ea typeface="+mn-ea"/>
                <a:cs typeface="Times New Roman" panose="02020603050405020304" pitchFamily="18" charset="0"/>
              </a:rPr>
              <a:t>），最近距离更新为</a:t>
            </a:r>
            <a:r>
              <a:rPr lang="en-US" altLang="zh-CN" sz="1050" b="0" kern="1200" dirty="0">
                <a:solidFill>
                  <a:schemeClr val="tx1"/>
                </a:solidFill>
                <a:effectLst/>
                <a:latin typeface="+mn-ea"/>
                <a:ea typeface="+mn-ea"/>
                <a:cs typeface="Times New Roman" panose="02020603050405020304" pitchFamily="18" charset="0"/>
              </a:rPr>
              <a:t>1.5</a:t>
            </a:r>
            <a:r>
              <a:rPr lang="zh-CN" altLang="zh-CN" sz="1050" b="0" kern="1200" dirty="0">
                <a:solidFill>
                  <a:schemeClr val="tx1"/>
                </a:solidFill>
                <a:effectLst/>
                <a:latin typeface="+mn-ea"/>
                <a:ea typeface="+mn-ea"/>
                <a:cs typeface="Times New Roman" panose="02020603050405020304" pitchFamily="18" charset="0"/>
              </a:rPr>
              <a:t>；</a:t>
            </a:r>
          </a:p>
          <a:p>
            <a:r>
              <a:rPr lang="zh-CN" altLang="zh-CN" sz="1050" b="0" kern="1200" dirty="0">
                <a:solidFill>
                  <a:schemeClr val="tx1"/>
                </a:solidFill>
                <a:effectLst/>
                <a:latin typeface="+mn-ea"/>
                <a:ea typeface="+mn-ea"/>
                <a:cs typeface="Times New Roman" panose="02020603050405020304" pitchFamily="18" charset="0"/>
              </a:rPr>
              <a:t>回溯查找至（</a:t>
            </a:r>
            <a:r>
              <a:rPr lang="en-US" altLang="zh-CN" sz="1050" b="0" kern="1200" dirty="0">
                <a:solidFill>
                  <a:schemeClr val="tx1"/>
                </a:solidFill>
                <a:effectLst/>
                <a:latin typeface="+mn-ea"/>
                <a:ea typeface="+mn-ea"/>
                <a:cs typeface="Times New Roman" panose="02020603050405020304" pitchFamily="18" charset="0"/>
              </a:rPr>
              <a:t>5,4</a:t>
            </a:r>
            <a:r>
              <a:rPr lang="zh-CN" altLang="zh-CN" sz="1050" b="0" kern="1200" dirty="0">
                <a:solidFill>
                  <a:schemeClr val="tx1"/>
                </a:solidFill>
                <a:effectLst/>
                <a:latin typeface="+mn-ea"/>
                <a:ea typeface="+mn-ea"/>
                <a:cs typeface="Times New Roman" panose="02020603050405020304" pitchFamily="18" charset="0"/>
              </a:rPr>
              <a:t>），直到最后回溯到根结点（</a:t>
            </a:r>
            <a:r>
              <a:rPr lang="en-US" altLang="zh-CN" sz="1050" b="0" kern="1200" dirty="0">
                <a:solidFill>
                  <a:schemeClr val="tx1"/>
                </a:solidFill>
                <a:effectLst/>
                <a:latin typeface="+mn-ea"/>
                <a:ea typeface="+mn-ea"/>
                <a:cs typeface="Times New Roman" panose="02020603050405020304" pitchFamily="18" charset="0"/>
              </a:rPr>
              <a:t>7,2</a:t>
            </a:r>
            <a:r>
              <a:rPr lang="zh-CN" altLang="zh-CN" sz="1050" b="0" kern="1200" dirty="0">
                <a:solidFill>
                  <a:schemeClr val="tx1"/>
                </a:solidFill>
                <a:effectLst/>
                <a:latin typeface="+mn-ea"/>
                <a:ea typeface="+mn-ea"/>
                <a:cs typeface="Times New Roman" panose="02020603050405020304" pitchFamily="18" charset="0"/>
              </a:rPr>
              <a:t>）的时候，以（</a:t>
            </a:r>
            <a:r>
              <a:rPr lang="en-US" altLang="zh-CN" sz="1050" b="0" kern="1200" dirty="0">
                <a:solidFill>
                  <a:schemeClr val="tx1"/>
                </a:solidFill>
                <a:effectLst/>
                <a:latin typeface="+mn-ea"/>
                <a:ea typeface="+mn-ea"/>
                <a:cs typeface="Times New Roman" panose="02020603050405020304" pitchFamily="18" charset="0"/>
              </a:rPr>
              <a:t>2,4.5</a:t>
            </a:r>
            <a:r>
              <a:rPr lang="zh-CN" altLang="zh-CN" sz="1050" b="0" kern="1200" dirty="0">
                <a:solidFill>
                  <a:schemeClr val="tx1"/>
                </a:solidFill>
                <a:effectLst/>
                <a:latin typeface="+mn-ea"/>
                <a:ea typeface="+mn-ea"/>
                <a:cs typeface="Times New Roman" panose="02020603050405020304" pitchFamily="18" charset="0"/>
              </a:rPr>
              <a:t>）为圆心</a:t>
            </a:r>
            <a:r>
              <a:rPr lang="en-US" altLang="zh-CN" sz="1050" b="0" kern="1200" dirty="0">
                <a:solidFill>
                  <a:schemeClr val="tx1"/>
                </a:solidFill>
                <a:effectLst/>
                <a:latin typeface="+mn-ea"/>
                <a:ea typeface="+mn-ea"/>
                <a:cs typeface="Times New Roman" panose="02020603050405020304" pitchFamily="18" charset="0"/>
              </a:rPr>
              <a:t>1.5</a:t>
            </a:r>
            <a:r>
              <a:rPr lang="zh-CN" altLang="zh-CN" sz="1050" b="0" kern="1200" dirty="0">
                <a:solidFill>
                  <a:schemeClr val="tx1"/>
                </a:solidFill>
                <a:effectLst/>
                <a:latin typeface="+mn-ea"/>
                <a:ea typeface="+mn-ea"/>
                <a:cs typeface="Times New Roman" panose="02020603050405020304" pitchFamily="18" charset="0"/>
              </a:rPr>
              <a:t>为半径作圆，并不和</a:t>
            </a:r>
            <a:r>
              <a:rPr lang="en-US" altLang="zh-CN" sz="1050" b="0" kern="1200" dirty="0">
                <a:solidFill>
                  <a:schemeClr val="tx1"/>
                </a:solidFill>
                <a:effectLst/>
                <a:latin typeface="+mn-ea"/>
                <a:ea typeface="+mn-ea"/>
                <a:cs typeface="Times New Roman" panose="02020603050405020304" pitchFamily="18" charset="0"/>
              </a:rPr>
              <a:t>x = 7</a:t>
            </a:r>
            <a:r>
              <a:rPr lang="zh-CN" altLang="zh-CN" sz="1050" b="0" kern="1200" dirty="0">
                <a:solidFill>
                  <a:schemeClr val="tx1"/>
                </a:solidFill>
                <a:effectLst/>
                <a:latin typeface="+mn-ea"/>
                <a:ea typeface="+mn-ea"/>
                <a:cs typeface="Times New Roman" panose="02020603050405020304" pitchFamily="18" charset="0"/>
              </a:rPr>
              <a:t>分割超平面交割，如下图所示。至此，搜索路径回溯完，返回最近邻点（</a:t>
            </a:r>
            <a:r>
              <a:rPr lang="en-US" altLang="zh-CN" sz="1050" b="0" kern="1200" dirty="0">
                <a:solidFill>
                  <a:schemeClr val="tx1"/>
                </a:solidFill>
                <a:effectLst/>
                <a:latin typeface="+mn-ea"/>
                <a:ea typeface="+mn-ea"/>
                <a:cs typeface="Times New Roman" panose="02020603050405020304" pitchFamily="18" charset="0"/>
              </a:rPr>
              <a:t>2,3</a:t>
            </a:r>
            <a:r>
              <a:rPr lang="zh-CN" altLang="zh-CN" sz="1050" b="0" kern="1200" dirty="0">
                <a:solidFill>
                  <a:schemeClr val="tx1"/>
                </a:solidFill>
                <a:effectLst/>
                <a:latin typeface="+mn-ea"/>
                <a:ea typeface="+mn-ea"/>
                <a:cs typeface="Times New Roman" panose="02020603050405020304" pitchFamily="18" charset="0"/>
              </a:rPr>
              <a:t>），最近距离</a:t>
            </a:r>
            <a:r>
              <a:rPr lang="en-US" altLang="zh-CN" sz="1050" b="0" kern="1200" dirty="0">
                <a:solidFill>
                  <a:schemeClr val="tx1"/>
                </a:solidFill>
                <a:effectLst/>
                <a:latin typeface="+mn-ea"/>
                <a:ea typeface="+mn-ea"/>
                <a:cs typeface="Times New Roman" panose="02020603050405020304" pitchFamily="18" charset="0"/>
              </a:rPr>
              <a:t>1.5</a:t>
            </a:r>
            <a:r>
              <a:rPr lang="zh-CN" altLang="zh-CN" sz="1050" b="0" kern="1200" dirty="0">
                <a:solidFill>
                  <a:schemeClr val="tx1"/>
                </a:solidFill>
                <a:effectLst/>
                <a:latin typeface="+mn-ea"/>
                <a:ea typeface="+mn-ea"/>
                <a:cs typeface="Times New Roman" panose="02020603050405020304" pitchFamily="18" charset="0"/>
              </a:rPr>
              <a:t>。</a:t>
            </a:r>
          </a:p>
        </p:txBody>
      </p:sp>
      <p:sp>
        <p:nvSpPr>
          <p:cNvPr id="4" name="灯片编号占位符 3"/>
          <p:cNvSpPr>
            <a:spLocks noGrp="1"/>
          </p:cNvSpPr>
          <p:nvPr>
            <p:ph type="sldNum" sz="quarter" idx="10"/>
          </p:nvPr>
        </p:nvSpPr>
        <p:spPr/>
        <p:txBody>
          <a:bodyPr/>
          <a:lstStyle/>
          <a:p>
            <a:fld id="{D9B3866F-B955-4712-A05F-9168E2EBA566}" type="slidenum">
              <a:rPr lang="zh-CN" altLang="en-US" smtClean="0"/>
              <a:pPr/>
              <a:t>23</a:t>
            </a:fld>
            <a:endParaRPr lang="zh-CN" altLang="en-US"/>
          </a:p>
        </p:txBody>
      </p:sp>
    </p:spTree>
    <p:extLst>
      <p:ext uri="{BB962C8B-B14F-4D97-AF65-F5344CB8AC3E}">
        <p14:creationId xmlns:p14="http://schemas.microsoft.com/office/powerpoint/2010/main" val="4880402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050" b="0" kern="1200" dirty="0">
                <a:solidFill>
                  <a:schemeClr val="tx1"/>
                </a:solidFill>
                <a:effectLst/>
                <a:latin typeface="+mn-ea"/>
                <a:ea typeface="+mn-ea"/>
                <a:cs typeface="Times New Roman" panose="02020603050405020304" pitchFamily="18" charset="0"/>
              </a:rPr>
              <a:t>一个复杂点了例子如查找点为（</a:t>
            </a:r>
            <a:r>
              <a:rPr lang="en-US" altLang="zh-CN" sz="1050" b="0" kern="1200" dirty="0">
                <a:solidFill>
                  <a:schemeClr val="tx1"/>
                </a:solidFill>
                <a:effectLst/>
                <a:latin typeface="+mn-ea"/>
                <a:ea typeface="+mn-ea"/>
                <a:cs typeface="Times New Roman" panose="02020603050405020304" pitchFamily="18" charset="0"/>
              </a:rPr>
              <a:t>2</a:t>
            </a:r>
            <a:r>
              <a:rPr lang="zh-CN" altLang="zh-CN" sz="1050" b="0" kern="1200" dirty="0">
                <a:solidFill>
                  <a:schemeClr val="tx1"/>
                </a:solidFill>
                <a:effectLst/>
                <a:latin typeface="+mn-ea"/>
                <a:ea typeface="+mn-ea"/>
                <a:cs typeface="Times New Roman" panose="02020603050405020304" pitchFamily="18" charset="0"/>
              </a:rPr>
              <a:t>，</a:t>
            </a:r>
            <a:r>
              <a:rPr lang="en-US" altLang="zh-CN" sz="1050" b="0" kern="1200" dirty="0">
                <a:solidFill>
                  <a:schemeClr val="tx1"/>
                </a:solidFill>
                <a:effectLst/>
                <a:latin typeface="+mn-ea"/>
                <a:ea typeface="+mn-ea"/>
                <a:cs typeface="Times New Roman" panose="02020603050405020304" pitchFamily="18" charset="0"/>
              </a:rPr>
              <a:t>4.5</a:t>
            </a:r>
            <a:r>
              <a:rPr lang="zh-CN" altLang="zh-CN" sz="1050" b="0" kern="1200" dirty="0">
                <a:solidFill>
                  <a:schemeClr val="tx1"/>
                </a:solidFill>
                <a:effectLst/>
                <a:latin typeface="+mn-ea"/>
                <a:ea typeface="+mn-ea"/>
                <a:cs typeface="Times New Roman" panose="02020603050405020304" pitchFamily="18" charset="0"/>
              </a:rPr>
              <a:t>），具体步骤依次如下：</a:t>
            </a:r>
          </a:p>
          <a:p>
            <a:r>
              <a:rPr lang="zh-CN" altLang="zh-CN" sz="1050" b="0" kern="1200" dirty="0">
                <a:solidFill>
                  <a:schemeClr val="tx1"/>
                </a:solidFill>
                <a:effectLst/>
                <a:latin typeface="+mn-ea"/>
                <a:ea typeface="+mn-ea"/>
                <a:cs typeface="Times New Roman" panose="02020603050405020304" pitchFamily="18" charset="0"/>
              </a:rPr>
              <a:t>同样先进行二叉查找，先从（</a:t>
            </a:r>
            <a:r>
              <a:rPr lang="en-US" altLang="zh-CN" sz="1050" b="0" kern="1200" dirty="0">
                <a:solidFill>
                  <a:schemeClr val="tx1"/>
                </a:solidFill>
                <a:effectLst/>
                <a:latin typeface="+mn-ea"/>
                <a:ea typeface="+mn-ea"/>
                <a:cs typeface="Times New Roman" panose="02020603050405020304" pitchFamily="18" charset="0"/>
              </a:rPr>
              <a:t>7,2</a:t>
            </a:r>
            <a:r>
              <a:rPr lang="zh-CN" altLang="zh-CN" sz="1050" b="0" kern="1200" dirty="0">
                <a:solidFill>
                  <a:schemeClr val="tx1"/>
                </a:solidFill>
                <a:effectLst/>
                <a:latin typeface="+mn-ea"/>
                <a:ea typeface="+mn-ea"/>
                <a:cs typeface="Times New Roman" panose="02020603050405020304" pitchFamily="18" charset="0"/>
              </a:rPr>
              <a:t>）查找到（</a:t>
            </a:r>
            <a:r>
              <a:rPr lang="en-US" altLang="zh-CN" sz="1050" b="0" kern="1200" dirty="0">
                <a:solidFill>
                  <a:schemeClr val="tx1"/>
                </a:solidFill>
                <a:effectLst/>
                <a:latin typeface="+mn-ea"/>
                <a:ea typeface="+mn-ea"/>
                <a:cs typeface="Times New Roman" panose="02020603050405020304" pitchFamily="18" charset="0"/>
              </a:rPr>
              <a:t>5,4</a:t>
            </a:r>
            <a:r>
              <a:rPr lang="zh-CN" altLang="zh-CN" sz="1050" b="0" kern="1200" dirty="0">
                <a:solidFill>
                  <a:schemeClr val="tx1"/>
                </a:solidFill>
                <a:effectLst/>
                <a:latin typeface="+mn-ea"/>
                <a:ea typeface="+mn-ea"/>
                <a:cs typeface="Times New Roman" panose="02020603050405020304" pitchFamily="18" charset="0"/>
              </a:rPr>
              <a:t>）节点，在进行查找时是由</a:t>
            </a:r>
            <a:r>
              <a:rPr lang="en-US" altLang="zh-CN" sz="1050" b="0" kern="1200" dirty="0">
                <a:solidFill>
                  <a:schemeClr val="tx1"/>
                </a:solidFill>
                <a:effectLst/>
                <a:latin typeface="+mn-ea"/>
                <a:ea typeface="+mn-ea"/>
                <a:cs typeface="Times New Roman" panose="02020603050405020304" pitchFamily="18" charset="0"/>
              </a:rPr>
              <a:t>y = 4</a:t>
            </a:r>
            <a:r>
              <a:rPr lang="zh-CN" altLang="zh-CN" sz="1050" b="0" kern="1200" dirty="0">
                <a:solidFill>
                  <a:schemeClr val="tx1"/>
                </a:solidFill>
                <a:effectLst/>
                <a:latin typeface="+mn-ea"/>
                <a:ea typeface="+mn-ea"/>
                <a:cs typeface="Times New Roman" panose="02020603050405020304" pitchFamily="18" charset="0"/>
              </a:rPr>
              <a:t>为分割超平面的，由于查找点为</a:t>
            </a:r>
            <a:r>
              <a:rPr lang="en-US" altLang="zh-CN" sz="1050" b="0" kern="1200" dirty="0">
                <a:solidFill>
                  <a:schemeClr val="tx1"/>
                </a:solidFill>
                <a:effectLst/>
                <a:latin typeface="+mn-ea"/>
                <a:ea typeface="+mn-ea"/>
                <a:cs typeface="Times New Roman" panose="02020603050405020304" pitchFamily="18" charset="0"/>
              </a:rPr>
              <a:t>y</a:t>
            </a:r>
            <a:r>
              <a:rPr lang="zh-CN" altLang="zh-CN" sz="1050" b="0" kern="1200" dirty="0">
                <a:solidFill>
                  <a:schemeClr val="tx1"/>
                </a:solidFill>
                <a:effectLst/>
                <a:latin typeface="+mn-ea"/>
                <a:ea typeface="+mn-ea"/>
                <a:cs typeface="Times New Roman" panose="02020603050405020304" pitchFamily="18" charset="0"/>
              </a:rPr>
              <a:t>值为</a:t>
            </a:r>
            <a:r>
              <a:rPr lang="en-US" altLang="zh-CN" sz="1050" b="0" kern="1200" dirty="0">
                <a:solidFill>
                  <a:schemeClr val="tx1"/>
                </a:solidFill>
                <a:effectLst/>
                <a:latin typeface="+mn-ea"/>
                <a:ea typeface="+mn-ea"/>
                <a:cs typeface="Times New Roman" panose="02020603050405020304" pitchFamily="18" charset="0"/>
              </a:rPr>
              <a:t>4.5</a:t>
            </a:r>
            <a:r>
              <a:rPr lang="zh-CN" altLang="zh-CN" sz="1050" b="0" kern="1200" dirty="0">
                <a:solidFill>
                  <a:schemeClr val="tx1"/>
                </a:solidFill>
                <a:effectLst/>
                <a:latin typeface="+mn-ea"/>
                <a:ea typeface="+mn-ea"/>
                <a:cs typeface="Times New Roman" panose="02020603050405020304" pitchFamily="18" charset="0"/>
              </a:rPr>
              <a:t>，因此进入右子空间查找到（</a:t>
            </a:r>
            <a:r>
              <a:rPr lang="en-US" altLang="zh-CN" sz="1050" b="0" kern="1200" dirty="0">
                <a:solidFill>
                  <a:schemeClr val="tx1"/>
                </a:solidFill>
                <a:effectLst/>
                <a:latin typeface="+mn-ea"/>
                <a:ea typeface="+mn-ea"/>
                <a:cs typeface="Times New Roman" panose="02020603050405020304" pitchFamily="18" charset="0"/>
              </a:rPr>
              <a:t>4,7</a:t>
            </a:r>
            <a:r>
              <a:rPr lang="zh-CN" altLang="zh-CN" sz="1050" b="0" kern="1200" dirty="0">
                <a:solidFill>
                  <a:schemeClr val="tx1"/>
                </a:solidFill>
                <a:effectLst/>
                <a:latin typeface="+mn-ea"/>
                <a:ea typeface="+mn-ea"/>
                <a:cs typeface="Times New Roman" panose="02020603050405020304" pitchFamily="18" charset="0"/>
              </a:rPr>
              <a:t>），形成搜索路径</a:t>
            </a:r>
            <a:r>
              <a:rPr lang="en-US" altLang="zh-CN" sz="1050" b="0" kern="1200" dirty="0">
                <a:solidFill>
                  <a:schemeClr val="tx1"/>
                </a:solidFill>
                <a:effectLst/>
                <a:latin typeface="+mn-ea"/>
                <a:ea typeface="+mn-ea"/>
                <a:cs typeface="Times New Roman" panose="02020603050405020304" pitchFamily="18" charset="0"/>
              </a:rPr>
              <a:t>&lt;(7,2)</a:t>
            </a:r>
            <a:r>
              <a:rPr lang="zh-CN" altLang="zh-CN" sz="1050" b="0" kern="1200" dirty="0">
                <a:solidFill>
                  <a:schemeClr val="tx1"/>
                </a:solidFill>
                <a:effectLst/>
                <a:latin typeface="+mn-ea"/>
                <a:ea typeface="+mn-ea"/>
                <a:cs typeface="Times New Roman" panose="02020603050405020304" pitchFamily="18" charset="0"/>
              </a:rPr>
              <a:t>，</a:t>
            </a:r>
            <a:r>
              <a:rPr lang="en-US" altLang="zh-CN" sz="1050" b="0" kern="1200" dirty="0">
                <a:solidFill>
                  <a:schemeClr val="tx1"/>
                </a:solidFill>
                <a:effectLst/>
                <a:latin typeface="+mn-ea"/>
                <a:ea typeface="+mn-ea"/>
                <a:cs typeface="Times New Roman" panose="02020603050405020304" pitchFamily="18" charset="0"/>
              </a:rPr>
              <a:t>(5,4)</a:t>
            </a:r>
            <a:r>
              <a:rPr lang="zh-CN" altLang="zh-CN" sz="1050" b="0" kern="1200" dirty="0">
                <a:solidFill>
                  <a:schemeClr val="tx1"/>
                </a:solidFill>
                <a:effectLst/>
                <a:latin typeface="+mn-ea"/>
                <a:ea typeface="+mn-ea"/>
                <a:cs typeface="Times New Roman" panose="02020603050405020304" pitchFamily="18" charset="0"/>
              </a:rPr>
              <a:t>，</a:t>
            </a:r>
            <a:r>
              <a:rPr lang="en-US" altLang="zh-CN" sz="1050" b="0" kern="1200" dirty="0">
                <a:solidFill>
                  <a:schemeClr val="tx1"/>
                </a:solidFill>
                <a:effectLst/>
                <a:latin typeface="+mn-ea"/>
                <a:ea typeface="+mn-ea"/>
                <a:cs typeface="Times New Roman" panose="02020603050405020304" pitchFamily="18" charset="0"/>
              </a:rPr>
              <a:t>(4,7)&gt;</a:t>
            </a:r>
            <a:r>
              <a:rPr lang="zh-CN" altLang="zh-CN" sz="1050" b="0" kern="1200" dirty="0">
                <a:solidFill>
                  <a:schemeClr val="tx1"/>
                </a:solidFill>
                <a:effectLst/>
                <a:latin typeface="+mn-ea"/>
                <a:ea typeface="+mn-ea"/>
                <a:cs typeface="Times New Roman" panose="02020603050405020304" pitchFamily="18" charset="0"/>
              </a:rPr>
              <a:t>，但（</a:t>
            </a:r>
            <a:r>
              <a:rPr lang="en-US" altLang="zh-CN" sz="1050" b="0" kern="1200" dirty="0">
                <a:solidFill>
                  <a:schemeClr val="tx1"/>
                </a:solidFill>
                <a:effectLst/>
                <a:latin typeface="+mn-ea"/>
                <a:ea typeface="+mn-ea"/>
                <a:cs typeface="Times New Roman" panose="02020603050405020304" pitchFamily="18" charset="0"/>
              </a:rPr>
              <a:t>4,7</a:t>
            </a:r>
            <a:r>
              <a:rPr lang="zh-CN" altLang="zh-CN" sz="1050" b="0" kern="1200" dirty="0">
                <a:solidFill>
                  <a:schemeClr val="tx1"/>
                </a:solidFill>
                <a:effectLst/>
                <a:latin typeface="+mn-ea"/>
                <a:ea typeface="+mn-ea"/>
                <a:cs typeface="Times New Roman" panose="02020603050405020304" pitchFamily="18" charset="0"/>
              </a:rPr>
              <a:t>）与目标查找点的距离为</a:t>
            </a:r>
            <a:r>
              <a:rPr lang="en-US" altLang="zh-CN" sz="1050" b="0" kern="1200" dirty="0">
                <a:solidFill>
                  <a:schemeClr val="tx1"/>
                </a:solidFill>
                <a:effectLst/>
                <a:latin typeface="+mn-ea"/>
                <a:ea typeface="+mn-ea"/>
                <a:cs typeface="Times New Roman" panose="02020603050405020304" pitchFamily="18" charset="0"/>
              </a:rPr>
              <a:t>3.202</a:t>
            </a:r>
            <a:r>
              <a:rPr lang="zh-CN" altLang="zh-CN" sz="1050" b="0" kern="1200" dirty="0">
                <a:solidFill>
                  <a:schemeClr val="tx1"/>
                </a:solidFill>
                <a:effectLst/>
                <a:latin typeface="+mn-ea"/>
                <a:ea typeface="+mn-ea"/>
                <a:cs typeface="Times New Roman" panose="02020603050405020304" pitchFamily="18" charset="0"/>
              </a:rPr>
              <a:t>，而（</a:t>
            </a:r>
            <a:r>
              <a:rPr lang="en-US" altLang="zh-CN" sz="1050" b="0" kern="1200" dirty="0">
                <a:solidFill>
                  <a:schemeClr val="tx1"/>
                </a:solidFill>
                <a:effectLst/>
                <a:latin typeface="+mn-ea"/>
                <a:ea typeface="+mn-ea"/>
                <a:cs typeface="Times New Roman" panose="02020603050405020304" pitchFamily="18" charset="0"/>
              </a:rPr>
              <a:t>5,4</a:t>
            </a:r>
            <a:r>
              <a:rPr lang="zh-CN" altLang="zh-CN" sz="1050" b="0" kern="1200" dirty="0">
                <a:solidFill>
                  <a:schemeClr val="tx1"/>
                </a:solidFill>
                <a:effectLst/>
                <a:latin typeface="+mn-ea"/>
                <a:ea typeface="+mn-ea"/>
                <a:cs typeface="Times New Roman" panose="02020603050405020304" pitchFamily="18" charset="0"/>
              </a:rPr>
              <a:t>）与查找点之间的距离为</a:t>
            </a:r>
            <a:r>
              <a:rPr lang="en-US" altLang="zh-CN" sz="1050" b="0" kern="1200" dirty="0">
                <a:solidFill>
                  <a:schemeClr val="tx1"/>
                </a:solidFill>
                <a:effectLst/>
                <a:latin typeface="+mn-ea"/>
                <a:ea typeface="+mn-ea"/>
                <a:cs typeface="Times New Roman" panose="02020603050405020304" pitchFamily="18" charset="0"/>
              </a:rPr>
              <a:t>3.041</a:t>
            </a:r>
            <a:r>
              <a:rPr lang="zh-CN" altLang="zh-CN" sz="1050" b="0" kern="1200" dirty="0">
                <a:solidFill>
                  <a:schemeClr val="tx1"/>
                </a:solidFill>
                <a:effectLst/>
                <a:latin typeface="+mn-ea"/>
                <a:ea typeface="+mn-ea"/>
                <a:cs typeface="Times New Roman" panose="02020603050405020304" pitchFamily="18" charset="0"/>
              </a:rPr>
              <a:t>，所以（</a:t>
            </a:r>
            <a:r>
              <a:rPr lang="en-US" altLang="zh-CN" sz="1050" b="0" kern="1200" dirty="0">
                <a:solidFill>
                  <a:schemeClr val="tx1"/>
                </a:solidFill>
                <a:effectLst/>
                <a:latin typeface="+mn-ea"/>
                <a:ea typeface="+mn-ea"/>
                <a:cs typeface="Times New Roman" panose="02020603050405020304" pitchFamily="18" charset="0"/>
              </a:rPr>
              <a:t>5,4</a:t>
            </a:r>
            <a:r>
              <a:rPr lang="zh-CN" altLang="zh-CN" sz="1050" b="0" kern="1200" dirty="0">
                <a:solidFill>
                  <a:schemeClr val="tx1"/>
                </a:solidFill>
                <a:effectLst/>
                <a:latin typeface="+mn-ea"/>
                <a:ea typeface="+mn-ea"/>
                <a:cs typeface="Times New Roman" panose="02020603050405020304" pitchFamily="18" charset="0"/>
              </a:rPr>
              <a:t>）为查询点的最近点；</a:t>
            </a:r>
          </a:p>
          <a:p>
            <a:r>
              <a:rPr lang="zh-CN" altLang="zh-CN" sz="1050" b="0" kern="1200" dirty="0">
                <a:solidFill>
                  <a:schemeClr val="tx1"/>
                </a:solidFill>
                <a:effectLst/>
                <a:latin typeface="+mn-ea"/>
                <a:ea typeface="+mn-ea"/>
                <a:cs typeface="Times New Roman" panose="02020603050405020304" pitchFamily="18" charset="0"/>
              </a:rPr>
              <a:t>以（</a:t>
            </a:r>
            <a:r>
              <a:rPr lang="en-US" altLang="zh-CN" sz="1050" b="0" kern="1200" dirty="0">
                <a:solidFill>
                  <a:schemeClr val="tx1"/>
                </a:solidFill>
                <a:effectLst/>
                <a:latin typeface="+mn-ea"/>
                <a:ea typeface="+mn-ea"/>
                <a:cs typeface="Times New Roman" panose="02020603050405020304" pitchFamily="18" charset="0"/>
              </a:rPr>
              <a:t>2</a:t>
            </a:r>
            <a:r>
              <a:rPr lang="zh-CN" altLang="zh-CN" sz="1050" b="0" kern="1200" dirty="0">
                <a:solidFill>
                  <a:schemeClr val="tx1"/>
                </a:solidFill>
                <a:effectLst/>
                <a:latin typeface="+mn-ea"/>
                <a:ea typeface="+mn-ea"/>
                <a:cs typeface="Times New Roman" panose="02020603050405020304" pitchFamily="18" charset="0"/>
              </a:rPr>
              <a:t>，</a:t>
            </a:r>
            <a:r>
              <a:rPr lang="en-US" altLang="zh-CN" sz="1050" b="0" kern="1200" dirty="0">
                <a:solidFill>
                  <a:schemeClr val="tx1"/>
                </a:solidFill>
                <a:effectLst/>
                <a:latin typeface="+mn-ea"/>
                <a:ea typeface="+mn-ea"/>
                <a:cs typeface="Times New Roman" panose="02020603050405020304" pitchFamily="18" charset="0"/>
              </a:rPr>
              <a:t>4.5</a:t>
            </a:r>
            <a:r>
              <a:rPr lang="zh-CN" altLang="zh-CN" sz="1050" b="0" kern="1200" dirty="0">
                <a:solidFill>
                  <a:schemeClr val="tx1"/>
                </a:solidFill>
                <a:effectLst/>
                <a:latin typeface="+mn-ea"/>
                <a:ea typeface="+mn-ea"/>
                <a:cs typeface="Times New Roman" panose="02020603050405020304" pitchFamily="18" charset="0"/>
              </a:rPr>
              <a:t>）为圆心，以</a:t>
            </a:r>
            <a:r>
              <a:rPr lang="en-US" altLang="zh-CN" sz="1050" b="0" kern="1200" dirty="0">
                <a:solidFill>
                  <a:schemeClr val="tx1"/>
                </a:solidFill>
                <a:effectLst/>
                <a:latin typeface="+mn-ea"/>
                <a:ea typeface="+mn-ea"/>
                <a:cs typeface="Times New Roman" panose="02020603050405020304" pitchFamily="18" charset="0"/>
              </a:rPr>
              <a:t>3.041</a:t>
            </a:r>
            <a:r>
              <a:rPr lang="zh-CN" altLang="zh-CN" sz="1050" b="0" kern="1200" dirty="0">
                <a:solidFill>
                  <a:schemeClr val="tx1"/>
                </a:solidFill>
                <a:effectLst/>
                <a:latin typeface="+mn-ea"/>
                <a:ea typeface="+mn-ea"/>
                <a:cs typeface="Times New Roman" panose="02020603050405020304" pitchFamily="18" charset="0"/>
              </a:rPr>
              <a:t>为半径作圆，如下图所示。可见该圆和</a:t>
            </a:r>
            <a:r>
              <a:rPr lang="en-US" altLang="zh-CN" sz="1050" b="0" kern="1200" dirty="0">
                <a:solidFill>
                  <a:schemeClr val="tx1"/>
                </a:solidFill>
                <a:effectLst/>
                <a:latin typeface="+mn-ea"/>
                <a:ea typeface="+mn-ea"/>
                <a:cs typeface="Times New Roman" panose="02020603050405020304" pitchFamily="18" charset="0"/>
              </a:rPr>
              <a:t>y = 4</a:t>
            </a:r>
            <a:r>
              <a:rPr lang="zh-CN" altLang="zh-CN" sz="1050" b="0" kern="1200" dirty="0">
                <a:solidFill>
                  <a:schemeClr val="tx1"/>
                </a:solidFill>
                <a:effectLst/>
                <a:latin typeface="+mn-ea"/>
                <a:ea typeface="+mn-ea"/>
                <a:cs typeface="Times New Roman" panose="02020603050405020304" pitchFamily="18" charset="0"/>
              </a:rPr>
              <a:t>超平面交割，所以需要进入（</a:t>
            </a:r>
            <a:r>
              <a:rPr lang="en-US" altLang="zh-CN" sz="1050" b="0" kern="1200" dirty="0">
                <a:solidFill>
                  <a:schemeClr val="tx1"/>
                </a:solidFill>
                <a:effectLst/>
                <a:latin typeface="+mn-ea"/>
                <a:ea typeface="+mn-ea"/>
                <a:cs typeface="Times New Roman" panose="02020603050405020304" pitchFamily="18" charset="0"/>
              </a:rPr>
              <a:t>5,4</a:t>
            </a:r>
            <a:r>
              <a:rPr lang="zh-CN" altLang="zh-CN" sz="1050" b="0" kern="1200" dirty="0">
                <a:solidFill>
                  <a:schemeClr val="tx1"/>
                </a:solidFill>
                <a:effectLst/>
                <a:latin typeface="+mn-ea"/>
                <a:ea typeface="+mn-ea"/>
                <a:cs typeface="Times New Roman" panose="02020603050405020304" pitchFamily="18" charset="0"/>
              </a:rPr>
              <a:t>）左子空间进行查找，也就是将（</a:t>
            </a:r>
            <a:r>
              <a:rPr lang="en-US" altLang="zh-CN" sz="1050" b="0" kern="1200" dirty="0">
                <a:solidFill>
                  <a:schemeClr val="tx1"/>
                </a:solidFill>
                <a:effectLst/>
                <a:latin typeface="+mn-ea"/>
                <a:ea typeface="+mn-ea"/>
                <a:cs typeface="Times New Roman" panose="02020603050405020304" pitchFamily="18" charset="0"/>
              </a:rPr>
              <a:t>2,3</a:t>
            </a:r>
            <a:r>
              <a:rPr lang="zh-CN" altLang="zh-CN" sz="1050" b="0" kern="1200" dirty="0">
                <a:solidFill>
                  <a:schemeClr val="tx1"/>
                </a:solidFill>
                <a:effectLst/>
                <a:latin typeface="+mn-ea"/>
                <a:ea typeface="+mn-ea"/>
                <a:cs typeface="Times New Roman" panose="02020603050405020304" pitchFamily="18" charset="0"/>
              </a:rPr>
              <a:t>）节点加入搜索路径中得</a:t>
            </a:r>
            <a:r>
              <a:rPr lang="en-US" altLang="zh-CN" sz="1050" b="0" kern="1200" dirty="0">
                <a:solidFill>
                  <a:schemeClr val="tx1"/>
                </a:solidFill>
                <a:effectLst/>
                <a:latin typeface="+mn-ea"/>
                <a:ea typeface="+mn-ea"/>
                <a:cs typeface="Times New Roman" panose="02020603050405020304" pitchFamily="18" charset="0"/>
              </a:rPr>
              <a:t>&lt;(7,2)</a:t>
            </a:r>
            <a:r>
              <a:rPr lang="zh-CN" altLang="zh-CN" sz="1050" b="0" kern="1200" dirty="0">
                <a:solidFill>
                  <a:schemeClr val="tx1"/>
                </a:solidFill>
                <a:effectLst/>
                <a:latin typeface="+mn-ea"/>
                <a:ea typeface="+mn-ea"/>
                <a:cs typeface="Times New Roman" panose="02020603050405020304" pitchFamily="18" charset="0"/>
              </a:rPr>
              <a:t>，</a:t>
            </a:r>
            <a:r>
              <a:rPr lang="en-US" altLang="zh-CN" sz="1050" b="0" kern="1200" dirty="0">
                <a:solidFill>
                  <a:schemeClr val="tx1"/>
                </a:solidFill>
                <a:effectLst/>
                <a:latin typeface="+mn-ea"/>
                <a:ea typeface="+mn-ea"/>
                <a:cs typeface="Times New Roman" panose="02020603050405020304" pitchFamily="18" charset="0"/>
              </a:rPr>
              <a:t>(2,3)&gt;</a:t>
            </a:r>
            <a:r>
              <a:rPr lang="zh-CN" altLang="zh-CN" sz="1050" b="0" kern="1200" dirty="0">
                <a:solidFill>
                  <a:schemeClr val="tx1"/>
                </a:solidFill>
                <a:effectLst/>
                <a:latin typeface="+mn-ea"/>
                <a:ea typeface="+mn-ea"/>
                <a:cs typeface="Times New Roman" panose="02020603050405020304" pitchFamily="18" charset="0"/>
              </a:rPr>
              <a:t>；于是接着搜索至（</a:t>
            </a:r>
            <a:r>
              <a:rPr lang="en-US" altLang="zh-CN" sz="1050" b="0" kern="1200" dirty="0">
                <a:solidFill>
                  <a:schemeClr val="tx1"/>
                </a:solidFill>
                <a:effectLst/>
                <a:latin typeface="+mn-ea"/>
                <a:ea typeface="+mn-ea"/>
                <a:cs typeface="Times New Roman" panose="02020603050405020304" pitchFamily="18" charset="0"/>
              </a:rPr>
              <a:t>2,3</a:t>
            </a:r>
            <a:r>
              <a:rPr lang="zh-CN" altLang="zh-CN" sz="1050" b="0" kern="1200" dirty="0">
                <a:solidFill>
                  <a:schemeClr val="tx1"/>
                </a:solidFill>
                <a:effectLst/>
                <a:latin typeface="+mn-ea"/>
                <a:ea typeface="+mn-ea"/>
                <a:cs typeface="Times New Roman" panose="02020603050405020304" pitchFamily="18" charset="0"/>
              </a:rPr>
              <a:t>）叶子节点，（</a:t>
            </a:r>
            <a:r>
              <a:rPr lang="en-US" altLang="zh-CN" sz="1050" b="0" kern="1200" dirty="0">
                <a:solidFill>
                  <a:schemeClr val="tx1"/>
                </a:solidFill>
                <a:effectLst/>
                <a:latin typeface="+mn-ea"/>
                <a:ea typeface="+mn-ea"/>
                <a:cs typeface="Times New Roman" panose="02020603050405020304" pitchFamily="18" charset="0"/>
              </a:rPr>
              <a:t>2,3</a:t>
            </a:r>
            <a:r>
              <a:rPr lang="zh-CN" altLang="zh-CN" sz="1050" b="0" kern="1200" dirty="0">
                <a:solidFill>
                  <a:schemeClr val="tx1"/>
                </a:solidFill>
                <a:effectLst/>
                <a:latin typeface="+mn-ea"/>
                <a:ea typeface="+mn-ea"/>
                <a:cs typeface="Times New Roman" panose="02020603050405020304" pitchFamily="18" charset="0"/>
              </a:rPr>
              <a:t>）距离（</a:t>
            </a:r>
            <a:r>
              <a:rPr lang="en-US" altLang="zh-CN" sz="1050" b="0" kern="1200" dirty="0">
                <a:solidFill>
                  <a:schemeClr val="tx1"/>
                </a:solidFill>
                <a:effectLst/>
                <a:latin typeface="+mn-ea"/>
                <a:ea typeface="+mn-ea"/>
                <a:cs typeface="Times New Roman" panose="02020603050405020304" pitchFamily="18" charset="0"/>
              </a:rPr>
              <a:t>2,4.5</a:t>
            </a:r>
            <a:r>
              <a:rPr lang="zh-CN" altLang="zh-CN" sz="1050" b="0" kern="1200" dirty="0">
                <a:solidFill>
                  <a:schemeClr val="tx1"/>
                </a:solidFill>
                <a:effectLst/>
                <a:latin typeface="+mn-ea"/>
                <a:ea typeface="+mn-ea"/>
                <a:cs typeface="Times New Roman" panose="02020603050405020304" pitchFamily="18" charset="0"/>
              </a:rPr>
              <a:t>）比（</a:t>
            </a:r>
            <a:r>
              <a:rPr lang="en-US" altLang="zh-CN" sz="1050" b="0" kern="1200" dirty="0">
                <a:solidFill>
                  <a:schemeClr val="tx1"/>
                </a:solidFill>
                <a:effectLst/>
                <a:latin typeface="+mn-ea"/>
                <a:ea typeface="+mn-ea"/>
                <a:cs typeface="Times New Roman" panose="02020603050405020304" pitchFamily="18" charset="0"/>
              </a:rPr>
              <a:t>5,4</a:t>
            </a:r>
            <a:r>
              <a:rPr lang="zh-CN" altLang="zh-CN" sz="1050" b="0" kern="1200" dirty="0">
                <a:solidFill>
                  <a:schemeClr val="tx1"/>
                </a:solidFill>
                <a:effectLst/>
                <a:latin typeface="+mn-ea"/>
                <a:ea typeface="+mn-ea"/>
                <a:cs typeface="Times New Roman" panose="02020603050405020304" pitchFamily="18" charset="0"/>
              </a:rPr>
              <a:t>）要近，所以最近邻点更新为（</a:t>
            </a:r>
            <a:r>
              <a:rPr lang="en-US" altLang="zh-CN" sz="1050" b="0" kern="1200" dirty="0">
                <a:solidFill>
                  <a:schemeClr val="tx1"/>
                </a:solidFill>
                <a:effectLst/>
                <a:latin typeface="+mn-ea"/>
                <a:ea typeface="+mn-ea"/>
                <a:cs typeface="Times New Roman" panose="02020603050405020304" pitchFamily="18" charset="0"/>
              </a:rPr>
              <a:t>2</a:t>
            </a:r>
            <a:r>
              <a:rPr lang="zh-CN" altLang="zh-CN" sz="1050" b="0" kern="1200" dirty="0">
                <a:solidFill>
                  <a:schemeClr val="tx1"/>
                </a:solidFill>
                <a:effectLst/>
                <a:latin typeface="+mn-ea"/>
                <a:ea typeface="+mn-ea"/>
                <a:cs typeface="Times New Roman" panose="02020603050405020304" pitchFamily="18" charset="0"/>
              </a:rPr>
              <a:t>，</a:t>
            </a:r>
            <a:r>
              <a:rPr lang="en-US" altLang="zh-CN" sz="1050" b="0" kern="1200" dirty="0">
                <a:solidFill>
                  <a:schemeClr val="tx1"/>
                </a:solidFill>
                <a:effectLst/>
                <a:latin typeface="+mn-ea"/>
                <a:ea typeface="+mn-ea"/>
                <a:cs typeface="Times New Roman" panose="02020603050405020304" pitchFamily="18" charset="0"/>
              </a:rPr>
              <a:t>3</a:t>
            </a:r>
            <a:r>
              <a:rPr lang="zh-CN" altLang="zh-CN" sz="1050" b="0" kern="1200" dirty="0">
                <a:solidFill>
                  <a:schemeClr val="tx1"/>
                </a:solidFill>
                <a:effectLst/>
                <a:latin typeface="+mn-ea"/>
                <a:ea typeface="+mn-ea"/>
                <a:cs typeface="Times New Roman" panose="02020603050405020304" pitchFamily="18" charset="0"/>
              </a:rPr>
              <a:t>），最近距离更新为</a:t>
            </a:r>
            <a:r>
              <a:rPr lang="en-US" altLang="zh-CN" sz="1050" b="0" kern="1200" dirty="0">
                <a:solidFill>
                  <a:schemeClr val="tx1"/>
                </a:solidFill>
                <a:effectLst/>
                <a:latin typeface="+mn-ea"/>
                <a:ea typeface="+mn-ea"/>
                <a:cs typeface="Times New Roman" panose="02020603050405020304" pitchFamily="18" charset="0"/>
              </a:rPr>
              <a:t>1.5</a:t>
            </a:r>
            <a:r>
              <a:rPr lang="zh-CN" altLang="zh-CN" sz="1050" b="0" kern="1200" dirty="0">
                <a:solidFill>
                  <a:schemeClr val="tx1"/>
                </a:solidFill>
                <a:effectLst/>
                <a:latin typeface="+mn-ea"/>
                <a:ea typeface="+mn-ea"/>
                <a:cs typeface="Times New Roman" panose="02020603050405020304" pitchFamily="18" charset="0"/>
              </a:rPr>
              <a:t>；</a:t>
            </a:r>
          </a:p>
          <a:p>
            <a:r>
              <a:rPr lang="zh-CN" altLang="zh-CN" sz="1050" b="0" kern="1200" dirty="0">
                <a:solidFill>
                  <a:schemeClr val="tx1"/>
                </a:solidFill>
                <a:effectLst/>
                <a:latin typeface="+mn-ea"/>
                <a:ea typeface="+mn-ea"/>
                <a:cs typeface="Times New Roman" panose="02020603050405020304" pitchFamily="18" charset="0"/>
              </a:rPr>
              <a:t>回溯查找至（</a:t>
            </a:r>
            <a:r>
              <a:rPr lang="en-US" altLang="zh-CN" sz="1050" b="0" kern="1200" dirty="0">
                <a:solidFill>
                  <a:schemeClr val="tx1"/>
                </a:solidFill>
                <a:effectLst/>
                <a:latin typeface="+mn-ea"/>
                <a:ea typeface="+mn-ea"/>
                <a:cs typeface="Times New Roman" panose="02020603050405020304" pitchFamily="18" charset="0"/>
              </a:rPr>
              <a:t>5,4</a:t>
            </a:r>
            <a:r>
              <a:rPr lang="zh-CN" altLang="zh-CN" sz="1050" b="0" kern="1200" dirty="0">
                <a:solidFill>
                  <a:schemeClr val="tx1"/>
                </a:solidFill>
                <a:effectLst/>
                <a:latin typeface="+mn-ea"/>
                <a:ea typeface="+mn-ea"/>
                <a:cs typeface="Times New Roman" panose="02020603050405020304" pitchFamily="18" charset="0"/>
              </a:rPr>
              <a:t>），直到最后回溯到根结点（</a:t>
            </a:r>
            <a:r>
              <a:rPr lang="en-US" altLang="zh-CN" sz="1050" b="0" kern="1200" dirty="0">
                <a:solidFill>
                  <a:schemeClr val="tx1"/>
                </a:solidFill>
                <a:effectLst/>
                <a:latin typeface="+mn-ea"/>
                <a:ea typeface="+mn-ea"/>
                <a:cs typeface="Times New Roman" panose="02020603050405020304" pitchFamily="18" charset="0"/>
              </a:rPr>
              <a:t>7,2</a:t>
            </a:r>
            <a:r>
              <a:rPr lang="zh-CN" altLang="zh-CN" sz="1050" b="0" kern="1200" dirty="0">
                <a:solidFill>
                  <a:schemeClr val="tx1"/>
                </a:solidFill>
                <a:effectLst/>
                <a:latin typeface="+mn-ea"/>
                <a:ea typeface="+mn-ea"/>
                <a:cs typeface="Times New Roman" panose="02020603050405020304" pitchFamily="18" charset="0"/>
              </a:rPr>
              <a:t>）的时候，以（</a:t>
            </a:r>
            <a:r>
              <a:rPr lang="en-US" altLang="zh-CN" sz="1050" b="0" kern="1200" dirty="0">
                <a:solidFill>
                  <a:schemeClr val="tx1"/>
                </a:solidFill>
                <a:effectLst/>
                <a:latin typeface="+mn-ea"/>
                <a:ea typeface="+mn-ea"/>
                <a:cs typeface="Times New Roman" panose="02020603050405020304" pitchFamily="18" charset="0"/>
              </a:rPr>
              <a:t>2,4.5</a:t>
            </a:r>
            <a:r>
              <a:rPr lang="zh-CN" altLang="zh-CN" sz="1050" b="0" kern="1200" dirty="0">
                <a:solidFill>
                  <a:schemeClr val="tx1"/>
                </a:solidFill>
                <a:effectLst/>
                <a:latin typeface="+mn-ea"/>
                <a:ea typeface="+mn-ea"/>
                <a:cs typeface="Times New Roman" panose="02020603050405020304" pitchFamily="18" charset="0"/>
              </a:rPr>
              <a:t>）为圆心</a:t>
            </a:r>
            <a:r>
              <a:rPr lang="en-US" altLang="zh-CN" sz="1050" b="0" kern="1200" dirty="0">
                <a:solidFill>
                  <a:schemeClr val="tx1"/>
                </a:solidFill>
                <a:effectLst/>
                <a:latin typeface="+mn-ea"/>
                <a:ea typeface="+mn-ea"/>
                <a:cs typeface="Times New Roman" panose="02020603050405020304" pitchFamily="18" charset="0"/>
              </a:rPr>
              <a:t>1.5</a:t>
            </a:r>
            <a:r>
              <a:rPr lang="zh-CN" altLang="zh-CN" sz="1050" b="0" kern="1200" dirty="0">
                <a:solidFill>
                  <a:schemeClr val="tx1"/>
                </a:solidFill>
                <a:effectLst/>
                <a:latin typeface="+mn-ea"/>
                <a:ea typeface="+mn-ea"/>
                <a:cs typeface="Times New Roman" panose="02020603050405020304" pitchFamily="18" charset="0"/>
              </a:rPr>
              <a:t>为半径作圆，并不和</a:t>
            </a:r>
            <a:r>
              <a:rPr lang="en-US" altLang="zh-CN" sz="1050" b="0" kern="1200" dirty="0">
                <a:solidFill>
                  <a:schemeClr val="tx1"/>
                </a:solidFill>
                <a:effectLst/>
                <a:latin typeface="+mn-ea"/>
                <a:ea typeface="+mn-ea"/>
                <a:cs typeface="Times New Roman" panose="02020603050405020304" pitchFamily="18" charset="0"/>
              </a:rPr>
              <a:t>x = 7</a:t>
            </a:r>
            <a:r>
              <a:rPr lang="zh-CN" altLang="zh-CN" sz="1050" b="0" kern="1200" dirty="0">
                <a:solidFill>
                  <a:schemeClr val="tx1"/>
                </a:solidFill>
                <a:effectLst/>
                <a:latin typeface="+mn-ea"/>
                <a:ea typeface="+mn-ea"/>
                <a:cs typeface="Times New Roman" panose="02020603050405020304" pitchFamily="18" charset="0"/>
              </a:rPr>
              <a:t>分割超平面交割，如下图所示。至此，搜索路径回溯完，返回最近邻点（</a:t>
            </a:r>
            <a:r>
              <a:rPr lang="en-US" altLang="zh-CN" sz="1050" b="0" kern="1200" dirty="0">
                <a:solidFill>
                  <a:schemeClr val="tx1"/>
                </a:solidFill>
                <a:effectLst/>
                <a:latin typeface="+mn-ea"/>
                <a:ea typeface="+mn-ea"/>
                <a:cs typeface="Times New Roman" panose="02020603050405020304" pitchFamily="18" charset="0"/>
              </a:rPr>
              <a:t>2,3</a:t>
            </a:r>
            <a:r>
              <a:rPr lang="zh-CN" altLang="zh-CN" sz="1050" b="0" kern="1200" dirty="0">
                <a:solidFill>
                  <a:schemeClr val="tx1"/>
                </a:solidFill>
                <a:effectLst/>
                <a:latin typeface="+mn-ea"/>
                <a:ea typeface="+mn-ea"/>
                <a:cs typeface="Times New Roman" panose="02020603050405020304" pitchFamily="18" charset="0"/>
              </a:rPr>
              <a:t>），最近距离</a:t>
            </a:r>
            <a:r>
              <a:rPr lang="en-US" altLang="zh-CN" sz="1050" b="0" kern="1200" dirty="0">
                <a:solidFill>
                  <a:schemeClr val="tx1"/>
                </a:solidFill>
                <a:effectLst/>
                <a:latin typeface="+mn-ea"/>
                <a:ea typeface="+mn-ea"/>
                <a:cs typeface="Times New Roman" panose="02020603050405020304" pitchFamily="18" charset="0"/>
              </a:rPr>
              <a:t>1.5</a:t>
            </a:r>
            <a:r>
              <a:rPr lang="zh-CN" altLang="zh-CN" sz="1050" b="0" kern="1200" dirty="0">
                <a:solidFill>
                  <a:schemeClr val="tx1"/>
                </a:solidFill>
                <a:effectLst/>
                <a:latin typeface="+mn-ea"/>
                <a:ea typeface="+mn-ea"/>
                <a:cs typeface="Times New Roman" panose="02020603050405020304" pitchFamily="18" charset="0"/>
              </a:rPr>
              <a:t>。</a:t>
            </a:r>
          </a:p>
        </p:txBody>
      </p:sp>
      <p:sp>
        <p:nvSpPr>
          <p:cNvPr id="4" name="灯片编号占位符 3"/>
          <p:cNvSpPr>
            <a:spLocks noGrp="1"/>
          </p:cNvSpPr>
          <p:nvPr>
            <p:ph type="sldNum" sz="quarter" idx="10"/>
          </p:nvPr>
        </p:nvSpPr>
        <p:spPr/>
        <p:txBody>
          <a:bodyPr/>
          <a:lstStyle/>
          <a:p>
            <a:fld id="{D9B3866F-B955-4712-A05F-9168E2EBA566}" type="slidenum">
              <a:rPr lang="zh-CN" altLang="en-US" smtClean="0"/>
              <a:pPr/>
              <a:t>24</a:t>
            </a:fld>
            <a:endParaRPr lang="zh-CN" altLang="en-US"/>
          </a:p>
        </p:txBody>
      </p:sp>
    </p:spTree>
    <p:extLst>
      <p:ext uri="{BB962C8B-B14F-4D97-AF65-F5344CB8AC3E}">
        <p14:creationId xmlns:p14="http://schemas.microsoft.com/office/powerpoint/2010/main" val="1864057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050" b="0" kern="1200" dirty="0">
                <a:solidFill>
                  <a:schemeClr val="tx1"/>
                </a:solidFill>
                <a:effectLst/>
                <a:latin typeface="+mn-ea"/>
                <a:ea typeface="+mn-ea"/>
                <a:cs typeface="Times New Roman" panose="02020603050405020304" pitchFamily="18" charset="0"/>
              </a:rPr>
              <a:t>一个复杂点了例子如查找点为（</a:t>
            </a:r>
            <a:r>
              <a:rPr lang="en-US" altLang="zh-CN" sz="1050" b="0" kern="1200" dirty="0">
                <a:solidFill>
                  <a:schemeClr val="tx1"/>
                </a:solidFill>
                <a:effectLst/>
                <a:latin typeface="+mn-ea"/>
                <a:ea typeface="+mn-ea"/>
                <a:cs typeface="Times New Roman" panose="02020603050405020304" pitchFamily="18" charset="0"/>
              </a:rPr>
              <a:t>2</a:t>
            </a:r>
            <a:r>
              <a:rPr lang="zh-CN" altLang="zh-CN" sz="1050" b="0" kern="1200" dirty="0">
                <a:solidFill>
                  <a:schemeClr val="tx1"/>
                </a:solidFill>
                <a:effectLst/>
                <a:latin typeface="+mn-ea"/>
                <a:ea typeface="+mn-ea"/>
                <a:cs typeface="Times New Roman" panose="02020603050405020304" pitchFamily="18" charset="0"/>
              </a:rPr>
              <a:t>，</a:t>
            </a:r>
            <a:r>
              <a:rPr lang="en-US" altLang="zh-CN" sz="1050" b="0" kern="1200" dirty="0">
                <a:solidFill>
                  <a:schemeClr val="tx1"/>
                </a:solidFill>
                <a:effectLst/>
                <a:latin typeface="+mn-ea"/>
                <a:ea typeface="+mn-ea"/>
                <a:cs typeface="Times New Roman" panose="02020603050405020304" pitchFamily="18" charset="0"/>
              </a:rPr>
              <a:t>4.5</a:t>
            </a:r>
            <a:r>
              <a:rPr lang="zh-CN" altLang="zh-CN" sz="1050" b="0" kern="1200" dirty="0">
                <a:solidFill>
                  <a:schemeClr val="tx1"/>
                </a:solidFill>
                <a:effectLst/>
                <a:latin typeface="+mn-ea"/>
                <a:ea typeface="+mn-ea"/>
                <a:cs typeface="Times New Roman" panose="02020603050405020304" pitchFamily="18" charset="0"/>
              </a:rPr>
              <a:t>），具体步骤依次如下：</a:t>
            </a:r>
          </a:p>
          <a:p>
            <a:r>
              <a:rPr lang="zh-CN" altLang="zh-CN" sz="1050" b="0" kern="1200" dirty="0">
                <a:solidFill>
                  <a:schemeClr val="tx1"/>
                </a:solidFill>
                <a:effectLst/>
                <a:latin typeface="+mn-ea"/>
                <a:ea typeface="+mn-ea"/>
                <a:cs typeface="Times New Roman" panose="02020603050405020304" pitchFamily="18" charset="0"/>
              </a:rPr>
              <a:t>同样先进行二叉查找，先从（</a:t>
            </a:r>
            <a:r>
              <a:rPr lang="en-US" altLang="zh-CN" sz="1050" b="0" kern="1200" dirty="0">
                <a:solidFill>
                  <a:schemeClr val="tx1"/>
                </a:solidFill>
                <a:effectLst/>
                <a:latin typeface="+mn-ea"/>
                <a:ea typeface="+mn-ea"/>
                <a:cs typeface="Times New Roman" panose="02020603050405020304" pitchFamily="18" charset="0"/>
              </a:rPr>
              <a:t>7,2</a:t>
            </a:r>
            <a:r>
              <a:rPr lang="zh-CN" altLang="zh-CN" sz="1050" b="0" kern="1200" dirty="0">
                <a:solidFill>
                  <a:schemeClr val="tx1"/>
                </a:solidFill>
                <a:effectLst/>
                <a:latin typeface="+mn-ea"/>
                <a:ea typeface="+mn-ea"/>
                <a:cs typeface="Times New Roman" panose="02020603050405020304" pitchFamily="18" charset="0"/>
              </a:rPr>
              <a:t>）查找到（</a:t>
            </a:r>
            <a:r>
              <a:rPr lang="en-US" altLang="zh-CN" sz="1050" b="0" kern="1200" dirty="0">
                <a:solidFill>
                  <a:schemeClr val="tx1"/>
                </a:solidFill>
                <a:effectLst/>
                <a:latin typeface="+mn-ea"/>
                <a:ea typeface="+mn-ea"/>
                <a:cs typeface="Times New Roman" panose="02020603050405020304" pitchFamily="18" charset="0"/>
              </a:rPr>
              <a:t>5,4</a:t>
            </a:r>
            <a:r>
              <a:rPr lang="zh-CN" altLang="zh-CN" sz="1050" b="0" kern="1200" dirty="0">
                <a:solidFill>
                  <a:schemeClr val="tx1"/>
                </a:solidFill>
                <a:effectLst/>
                <a:latin typeface="+mn-ea"/>
                <a:ea typeface="+mn-ea"/>
                <a:cs typeface="Times New Roman" panose="02020603050405020304" pitchFamily="18" charset="0"/>
              </a:rPr>
              <a:t>）节点，在进行查找时是由</a:t>
            </a:r>
            <a:r>
              <a:rPr lang="en-US" altLang="zh-CN" sz="1050" b="0" kern="1200" dirty="0">
                <a:solidFill>
                  <a:schemeClr val="tx1"/>
                </a:solidFill>
                <a:effectLst/>
                <a:latin typeface="+mn-ea"/>
                <a:ea typeface="+mn-ea"/>
                <a:cs typeface="Times New Roman" panose="02020603050405020304" pitchFamily="18" charset="0"/>
              </a:rPr>
              <a:t>y = 4</a:t>
            </a:r>
            <a:r>
              <a:rPr lang="zh-CN" altLang="zh-CN" sz="1050" b="0" kern="1200" dirty="0">
                <a:solidFill>
                  <a:schemeClr val="tx1"/>
                </a:solidFill>
                <a:effectLst/>
                <a:latin typeface="+mn-ea"/>
                <a:ea typeface="+mn-ea"/>
                <a:cs typeface="Times New Roman" panose="02020603050405020304" pitchFamily="18" charset="0"/>
              </a:rPr>
              <a:t>为分割超平面的，由于查找点为</a:t>
            </a:r>
            <a:r>
              <a:rPr lang="en-US" altLang="zh-CN" sz="1050" b="0" kern="1200" dirty="0">
                <a:solidFill>
                  <a:schemeClr val="tx1"/>
                </a:solidFill>
                <a:effectLst/>
                <a:latin typeface="+mn-ea"/>
                <a:ea typeface="+mn-ea"/>
                <a:cs typeface="Times New Roman" panose="02020603050405020304" pitchFamily="18" charset="0"/>
              </a:rPr>
              <a:t>y</a:t>
            </a:r>
            <a:r>
              <a:rPr lang="zh-CN" altLang="zh-CN" sz="1050" b="0" kern="1200" dirty="0">
                <a:solidFill>
                  <a:schemeClr val="tx1"/>
                </a:solidFill>
                <a:effectLst/>
                <a:latin typeface="+mn-ea"/>
                <a:ea typeface="+mn-ea"/>
                <a:cs typeface="Times New Roman" panose="02020603050405020304" pitchFamily="18" charset="0"/>
              </a:rPr>
              <a:t>值为</a:t>
            </a:r>
            <a:r>
              <a:rPr lang="en-US" altLang="zh-CN" sz="1050" b="0" kern="1200" dirty="0">
                <a:solidFill>
                  <a:schemeClr val="tx1"/>
                </a:solidFill>
                <a:effectLst/>
                <a:latin typeface="+mn-ea"/>
                <a:ea typeface="+mn-ea"/>
                <a:cs typeface="Times New Roman" panose="02020603050405020304" pitchFamily="18" charset="0"/>
              </a:rPr>
              <a:t>4.5</a:t>
            </a:r>
            <a:r>
              <a:rPr lang="zh-CN" altLang="zh-CN" sz="1050" b="0" kern="1200" dirty="0">
                <a:solidFill>
                  <a:schemeClr val="tx1"/>
                </a:solidFill>
                <a:effectLst/>
                <a:latin typeface="+mn-ea"/>
                <a:ea typeface="+mn-ea"/>
                <a:cs typeface="Times New Roman" panose="02020603050405020304" pitchFamily="18" charset="0"/>
              </a:rPr>
              <a:t>，因此进入右子空间查找到（</a:t>
            </a:r>
            <a:r>
              <a:rPr lang="en-US" altLang="zh-CN" sz="1050" b="0" kern="1200" dirty="0">
                <a:solidFill>
                  <a:schemeClr val="tx1"/>
                </a:solidFill>
                <a:effectLst/>
                <a:latin typeface="+mn-ea"/>
                <a:ea typeface="+mn-ea"/>
                <a:cs typeface="Times New Roman" panose="02020603050405020304" pitchFamily="18" charset="0"/>
              </a:rPr>
              <a:t>4,7</a:t>
            </a:r>
            <a:r>
              <a:rPr lang="zh-CN" altLang="zh-CN" sz="1050" b="0" kern="1200" dirty="0">
                <a:solidFill>
                  <a:schemeClr val="tx1"/>
                </a:solidFill>
                <a:effectLst/>
                <a:latin typeface="+mn-ea"/>
                <a:ea typeface="+mn-ea"/>
                <a:cs typeface="Times New Roman" panose="02020603050405020304" pitchFamily="18" charset="0"/>
              </a:rPr>
              <a:t>），形成搜索路径</a:t>
            </a:r>
            <a:r>
              <a:rPr lang="en-US" altLang="zh-CN" sz="1050" b="0" kern="1200" dirty="0">
                <a:solidFill>
                  <a:schemeClr val="tx1"/>
                </a:solidFill>
                <a:effectLst/>
                <a:latin typeface="+mn-ea"/>
                <a:ea typeface="+mn-ea"/>
                <a:cs typeface="Times New Roman" panose="02020603050405020304" pitchFamily="18" charset="0"/>
              </a:rPr>
              <a:t>&lt;(7,2)</a:t>
            </a:r>
            <a:r>
              <a:rPr lang="zh-CN" altLang="zh-CN" sz="1050" b="0" kern="1200" dirty="0">
                <a:solidFill>
                  <a:schemeClr val="tx1"/>
                </a:solidFill>
                <a:effectLst/>
                <a:latin typeface="+mn-ea"/>
                <a:ea typeface="+mn-ea"/>
                <a:cs typeface="Times New Roman" panose="02020603050405020304" pitchFamily="18" charset="0"/>
              </a:rPr>
              <a:t>，</a:t>
            </a:r>
            <a:r>
              <a:rPr lang="en-US" altLang="zh-CN" sz="1050" b="0" kern="1200" dirty="0">
                <a:solidFill>
                  <a:schemeClr val="tx1"/>
                </a:solidFill>
                <a:effectLst/>
                <a:latin typeface="+mn-ea"/>
                <a:ea typeface="+mn-ea"/>
                <a:cs typeface="Times New Roman" panose="02020603050405020304" pitchFamily="18" charset="0"/>
              </a:rPr>
              <a:t>(5,4)</a:t>
            </a:r>
            <a:r>
              <a:rPr lang="zh-CN" altLang="zh-CN" sz="1050" b="0" kern="1200" dirty="0">
                <a:solidFill>
                  <a:schemeClr val="tx1"/>
                </a:solidFill>
                <a:effectLst/>
                <a:latin typeface="+mn-ea"/>
                <a:ea typeface="+mn-ea"/>
                <a:cs typeface="Times New Roman" panose="02020603050405020304" pitchFamily="18" charset="0"/>
              </a:rPr>
              <a:t>，</a:t>
            </a:r>
            <a:r>
              <a:rPr lang="en-US" altLang="zh-CN" sz="1050" b="0" kern="1200" dirty="0">
                <a:solidFill>
                  <a:schemeClr val="tx1"/>
                </a:solidFill>
                <a:effectLst/>
                <a:latin typeface="+mn-ea"/>
                <a:ea typeface="+mn-ea"/>
                <a:cs typeface="Times New Roman" panose="02020603050405020304" pitchFamily="18" charset="0"/>
              </a:rPr>
              <a:t>(4,7)&gt;</a:t>
            </a:r>
            <a:r>
              <a:rPr lang="zh-CN" altLang="zh-CN" sz="1050" b="0" kern="1200" dirty="0">
                <a:solidFill>
                  <a:schemeClr val="tx1"/>
                </a:solidFill>
                <a:effectLst/>
                <a:latin typeface="+mn-ea"/>
                <a:ea typeface="+mn-ea"/>
                <a:cs typeface="Times New Roman" panose="02020603050405020304" pitchFamily="18" charset="0"/>
              </a:rPr>
              <a:t>，但（</a:t>
            </a:r>
            <a:r>
              <a:rPr lang="en-US" altLang="zh-CN" sz="1050" b="0" kern="1200" dirty="0">
                <a:solidFill>
                  <a:schemeClr val="tx1"/>
                </a:solidFill>
                <a:effectLst/>
                <a:latin typeface="+mn-ea"/>
                <a:ea typeface="+mn-ea"/>
                <a:cs typeface="Times New Roman" panose="02020603050405020304" pitchFamily="18" charset="0"/>
              </a:rPr>
              <a:t>4,7</a:t>
            </a:r>
            <a:r>
              <a:rPr lang="zh-CN" altLang="zh-CN" sz="1050" b="0" kern="1200" dirty="0">
                <a:solidFill>
                  <a:schemeClr val="tx1"/>
                </a:solidFill>
                <a:effectLst/>
                <a:latin typeface="+mn-ea"/>
                <a:ea typeface="+mn-ea"/>
                <a:cs typeface="Times New Roman" panose="02020603050405020304" pitchFamily="18" charset="0"/>
              </a:rPr>
              <a:t>）与目标查找点的距离为</a:t>
            </a:r>
            <a:r>
              <a:rPr lang="en-US" altLang="zh-CN" sz="1050" b="0" kern="1200" dirty="0">
                <a:solidFill>
                  <a:schemeClr val="tx1"/>
                </a:solidFill>
                <a:effectLst/>
                <a:latin typeface="+mn-ea"/>
                <a:ea typeface="+mn-ea"/>
                <a:cs typeface="Times New Roman" panose="02020603050405020304" pitchFamily="18" charset="0"/>
              </a:rPr>
              <a:t>3.202</a:t>
            </a:r>
            <a:r>
              <a:rPr lang="zh-CN" altLang="zh-CN" sz="1050" b="0" kern="1200" dirty="0">
                <a:solidFill>
                  <a:schemeClr val="tx1"/>
                </a:solidFill>
                <a:effectLst/>
                <a:latin typeface="+mn-ea"/>
                <a:ea typeface="+mn-ea"/>
                <a:cs typeface="Times New Roman" panose="02020603050405020304" pitchFamily="18" charset="0"/>
              </a:rPr>
              <a:t>，而（</a:t>
            </a:r>
            <a:r>
              <a:rPr lang="en-US" altLang="zh-CN" sz="1050" b="0" kern="1200" dirty="0">
                <a:solidFill>
                  <a:schemeClr val="tx1"/>
                </a:solidFill>
                <a:effectLst/>
                <a:latin typeface="+mn-ea"/>
                <a:ea typeface="+mn-ea"/>
                <a:cs typeface="Times New Roman" panose="02020603050405020304" pitchFamily="18" charset="0"/>
              </a:rPr>
              <a:t>5,4</a:t>
            </a:r>
            <a:r>
              <a:rPr lang="zh-CN" altLang="zh-CN" sz="1050" b="0" kern="1200" dirty="0">
                <a:solidFill>
                  <a:schemeClr val="tx1"/>
                </a:solidFill>
                <a:effectLst/>
                <a:latin typeface="+mn-ea"/>
                <a:ea typeface="+mn-ea"/>
                <a:cs typeface="Times New Roman" panose="02020603050405020304" pitchFamily="18" charset="0"/>
              </a:rPr>
              <a:t>）与查找点之间的距离为</a:t>
            </a:r>
            <a:r>
              <a:rPr lang="en-US" altLang="zh-CN" sz="1050" b="0" kern="1200" dirty="0">
                <a:solidFill>
                  <a:schemeClr val="tx1"/>
                </a:solidFill>
                <a:effectLst/>
                <a:latin typeface="+mn-ea"/>
                <a:ea typeface="+mn-ea"/>
                <a:cs typeface="Times New Roman" panose="02020603050405020304" pitchFamily="18" charset="0"/>
              </a:rPr>
              <a:t>3.041</a:t>
            </a:r>
            <a:r>
              <a:rPr lang="zh-CN" altLang="zh-CN" sz="1050" b="0" kern="1200" dirty="0">
                <a:solidFill>
                  <a:schemeClr val="tx1"/>
                </a:solidFill>
                <a:effectLst/>
                <a:latin typeface="+mn-ea"/>
                <a:ea typeface="+mn-ea"/>
                <a:cs typeface="Times New Roman" panose="02020603050405020304" pitchFamily="18" charset="0"/>
              </a:rPr>
              <a:t>，所以（</a:t>
            </a:r>
            <a:r>
              <a:rPr lang="en-US" altLang="zh-CN" sz="1050" b="0" kern="1200" dirty="0">
                <a:solidFill>
                  <a:schemeClr val="tx1"/>
                </a:solidFill>
                <a:effectLst/>
                <a:latin typeface="+mn-ea"/>
                <a:ea typeface="+mn-ea"/>
                <a:cs typeface="Times New Roman" panose="02020603050405020304" pitchFamily="18" charset="0"/>
              </a:rPr>
              <a:t>5,4</a:t>
            </a:r>
            <a:r>
              <a:rPr lang="zh-CN" altLang="zh-CN" sz="1050" b="0" kern="1200" dirty="0">
                <a:solidFill>
                  <a:schemeClr val="tx1"/>
                </a:solidFill>
                <a:effectLst/>
                <a:latin typeface="+mn-ea"/>
                <a:ea typeface="+mn-ea"/>
                <a:cs typeface="Times New Roman" panose="02020603050405020304" pitchFamily="18" charset="0"/>
              </a:rPr>
              <a:t>）为查询点的最近点；</a:t>
            </a:r>
          </a:p>
          <a:p>
            <a:r>
              <a:rPr lang="zh-CN" altLang="zh-CN" sz="1050" b="0" kern="1200" dirty="0">
                <a:solidFill>
                  <a:schemeClr val="tx1"/>
                </a:solidFill>
                <a:effectLst/>
                <a:latin typeface="+mn-ea"/>
                <a:ea typeface="+mn-ea"/>
                <a:cs typeface="Times New Roman" panose="02020603050405020304" pitchFamily="18" charset="0"/>
              </a:rPr>
              <a:t>以（</a:t>
            </a:r>
            <a:r>
              <a:rPr lang="en-US" altLang="zh-CN" sz="1050" b="0" kern="1200" dirty="0">
                <a:solidFill>
                  <a:schemeClr val="tx1"/>
                </a:solidFill>
                <a:effectLst/>
                <a:latin typeface="+mn-ea"/>
                <a:ea typeface="+mn-ea"/>
                <a:cs typeface="Times New Roman" panose="02020603050405020304" pitchFamily="18" charset="0"/>
              </a:rPr>
              <a:t>2</a:t>
            </a:r>
            <a:r>
              <a:rPr lang="zh-CN" altLang="zh-CN" sz="1050" b="0" kern="1200" dirty="0">
                <a:solidFill>
                  <a:schemeClr val="tx1"/>
                </a:solidFill>
                <a:effectLst/>
                <a:latin typeface="+mn-ea"/>
                <a:ea typeface="+mn-ea"/>
                <a:cs typeface="Times New Roman" panose="02020603050405020304" pitchFamily="18" charset="0"/>
              </a:rPr>
              <a:t>，</a:t>
            </a:r>
            <a:r>
              <a:rPr lang="en-US" altLang="zh-CN" sz="1050" b="0" kern="1200" dirty="0">
                <a:solidFill>
                  <a:schemeClr val="tx1"/>
                </a:solidFill>
                <a:effectLst/>
                <a:latin typeface="+mn-ea"/>
                <a:ea typeface="+mn-ea"/>
                <a:cs typeface="Times New Roman" panose="02020603050405020304" pitchFamily="18" charset="0"/>
              </a:rPr>
              <a:t>4.5</a:t>
            </a:r>
            <a:r>
              <a:rPr lang="zh-CN" altLang="zh-CN" sz="1050" b="0" kern="1200" dirty="0">
                <a:solidFill>
                  <a:schemeClr val="tx1"/>
                </a:solidFill>
                <a:effectLst/>
                <a:latin typeface="+mn-ea"/>
                <a:ea typeface="+mn-ea"/>
                <a:cs typeface="Times New Roman" panose="02020603050405020304" pitchFamily="18" charset="0"/>
              </a:rPr>
              <a:t>）为圆心，以</a:t>
            </a:r>
            <a:r>
              <a:rPr lang="en-US" altLang="zh-CN" sz="1050" b="0" kern="1200" dirty="0">
                <a:solidFill>
                  <a:schemeClr val="tx1"/>
                </a:solidFill>
                <a:effectLst/>
                <a:latin typeface="+mn-ea"/>
                <a:ea typeface="+mn-ea"/>
                <a:cs typeface="Times New Roman" panose="02020603050405020304" pitchFamily="18" charset="0"/>
              </a:rPr>
              <a:t>3.041</a:t>
            </a:r>
            <a:r>
              <a:rPr lang="zh-CN" altLang="zh-CN" sz="1050" b="0" kern="1200" dirty="0">
                <a:solidFill>
                  <a:schemeClr val="tx1"/>
                </a:solidFill>
                <a:effectLst/>
                <a:latin typeface="+mn-ea"/>
                <a:ea typeface="+mn-ea"/>
                <a:cs typeface="Times New Roman" panose="02020603050405020304" pitchFamily="18" charset="0"/>
              </a:rPr>
              <a:t>为半径作圆，如下图所示。可见该圆和</a:t>
            </a:r>
            <a:r>
              <a:rPr lang="en-US" altLang="zh-CN" sz="1050" b="0" kern="1200" dirty="0">
                <a:solidFill>
                  <a:schemeClr val="tx1"/>
                </a:solidFill>
                <a:effectLst/>
                <a:latin typeface="+mn-ea"/>
                <a:ea typeface="+mn-ea"/>
                <a:cs typeface="Times New Roman" panose="02020603050405020304" pitchFamily="18" charset="0"/>
              </a:rPr>
              <a:t>y = 4</a:t>
            </a:r>
            <a:r>
              <a:rPr lang="zh-CN" altLang="zh-CN" sz="1050" b="0" kern="1200" dirty="0">
                <a:solidFill>
                  <a:schemeClr val="tx1"/>
                </a:solidFill>
                <a:effectLst/>
                <a:latin typeface="+mn-ea"/>
                <a:ea typeface="+mn-ea"/>
                <a:cs typeface="Times New Roman" panose="02020603050405020304" pitchFamily="18" charset="0"/>
              </a:rPr>
              <a:t>超平面交割，所以需要进入（</a:t>
            </a:r>
            <a:r>
              <a:rPr lang="en-US" altLang="zh-CN" sz="1050" b="0" kern="1200" dirty="0">
                <a:solidFill>
                  <a:schemeClr val="tx1"/>
                </a:solidFill>
                <a:effectLst/>
                <a:latin typeface="+mn-ea"/>
                <a:ea typeface="+mn-ea"/>
                <a:cs typeface="Times New Roman" panose="02020603050405020304" pitchFamily="18" charset="0"/>
              </a:rPr>
              <a:t>5,4</a:t>
            </a:r>
            <a:r>
              <a:rPr lang="zh-CN" altLang="zh-CN" sz="1050" b="0" kern="1200" dirty="0">
                <a:solidFill>
                  <a:schemeClr val="tx1"/>
                </a:solidFill>
                <a:effectLst/>
                <a:latin typeface="+mn-ea"/>
                <a:ea typeface="+mn-ea"/>
                <a:cs typeface="Times New Roman" panose="02020603050405020304" pitchFamily="18" charset="0"/>
              </a:rPr>
              <a:t>）左子空间进行查找，也就是将（</a:t>
            </a:r>
            <a:r>
              <a:rPr lang="en-US" altLang="zh-CN" sz="1050" b="0" kern="1200" dirty="0">
                <a:solidFill>
                  <a:schemeClr val="tx1"/>
                </a:solidFill>
                <a:effectLst/>
                <a:latin typeface="+mn-ea"/>
                <a:ea typeface="+mn-ea"/>
                <a:cs typeface="Times New Roman" panose="02020603050405020304" pitchFamily="18" charset="0"/>
              </a:rPr>
              <a:t>2,3</a:t>
            </a:r>
            <a:r>
              <a:rPr lang="zh-CN" altLang="zh-CN" sz="1050" b="0" kern="1200" dirty="0">
                <a:solidFill>
                  <a:schemeClr val="tx1"/>
                </a:solidFill>
                <a:effectLst/>
                <a:latin typeface="+mn-ea"/>
                <a:ea typeface="+mn-ea"/>
                <a:cs typeface="Times New Roman" panose="02020603050405020304" pitchFamily="18" charset="0"/>
              </a:rPr>
              <a:t>）节点加入搜索路径中得</a:t>
            </a:r>
            <a:r>
              <a:rPr lang="en-US" altLang="zh-CN" sz="1050" b="0" kern="1200" dirty="0">
                <a:solidFill>
                  <a:schemeClr val="tx1"/>
                </a:solidFill>
                <a:effectLst/>
                <a:latin typeface="+mn-ea"/>
                <a:ea typeface="+mn-ea"/>
                <a:cs typeface="Times New Roman" panose="02020603050405020304" pitchFamily="18" charset="0"/>
              </a:rPr>
              <a:t>&lt;(7,2)</a:t>
            </a:r>
            <a:r>
              <a:rPr lang="zh-CN" altLang="zh-CN" sz="1050" b="0" kern="1200" dirty="0">
                <a:solidFill>
                  <a:schemeClr val="tx1"/>
                </a:solidFill>
                <a:effectLst/>
                <a:latin typeface="+mn-ea"/>
                <a:ea typeface="+mn-ea"/>
                <a:cs typeface="Times New Roman" panose="02020603050405020304" pitchFamily="18" charset="0"/>
              </a:rPr>
              <a:t>，</a:t>
            </a:r>
            <a:r>
              <a:rPr lang="en-US" altLang="zh-CN" sz="1050" b="0" kern="1200" dirty="0">
                <a:solidFill>
                  <a:schemeClr val="tx1"/>
                </a:solidFill>
                <a:effectLst/>
                <a:latin typeface="+mn-ea"/>
                <a:ea typeface="+mn-ea"/>
                <a:cs typeface="Times New Roman" panose="02020603050405020304" pitchFamily="18" charset="0"/>
              </a:rPr>
              <a:t>(2,3)&gt;</a:t>
            </a:r>
            <a:r>
              <a:rPr lang="zh-CN" altLang="zh-CN" sz="1050" b="0" kern="1200" dirty="0">
                <a:solidFill>
                  <a:schemeClr val="tx1"/>
                </a:solidFill>
                <a:effectLst/>
                <a:latin typeface="+mn-ea"/>
                <a:ea typeface="+mn-ea"/>
                <a:cs typeface="Times New Roman" panose="02020603050405020304" pitchFamily="18" charset="0"/>
              </a:rPr>
              <a:t>；于是接着搜索至（</a:t>
            </a:r>
            <a:r>
              <a:rPr lang="en-US" altLang="zh-CN" sz="1050" b="0" kern="1200" dirty="0">
                <a:solidFill>
                  <a:schemeClr val="tx1"/>
                </a:solidFill>
                <a:effectLst/>
                <a:latin typeface="+mn-ea"/>
                <a:ea typeface="+mn-ea"/>
                <a:cs typeface="Times New Roman" panose="02020603050405020304" pitchFamily="18" charset="0"/>
              </a:rPr>
              <a:t>2,3</a:t>
            </a:r>
            <a:r>
              <a:rPr lang="zh-CN" altLang="zh-CN" sz="1050" b="0" kern="1200" dirty="0">
                <a:solidFill>
                  <a:schemeClr val="tx1"/>
                </a:solidFill>
                <a:effectLst/>
                <a:latin typeface="+mn-ea"/>
                <a:ea typeface="+mn-ea"/>
                <a:cs typeface="Times New Roman" panose="02020603050405020304" pitchFamily="18" charset="0"/>
              </a:rPr>
              <a:t>）叶子节点，（</a:t>
            </a:r>
            <a:r>
              <a:rPr lang="en-US" altLang="zh-CN" sz="1050" b="0" kern="1200" dirty="0">
                <a:solidFill>
                  <a:schemeClr val="tx1"/>
                </a:solidFill>
                <a:effectLst/>
                <a:latin typeface="+mn-ea"/>
                <a:ea typeface="+mn-ea"/>
                <a:cs typeface="Times New Roman" panose="02020603050405020304" pitchFamily="18" charset="0"/>
              </a:rPr>
              <a:t>2,3</a:t>
            </a:r>
            <a:r>
              <a:rPr lang="zh-CN" altLang="zh-CN" sz="1050" b="0" kern="1200" dirty="0">
                <a:solidFill>
                  <a:schemeClr val="tx1"/>
                </a:solidFill>
                <a:effectLst/>
                <a:latin typeface="+mn-ea"/>
                <a:ea typeface="+mn-ea"/>
                <a:cs typeface="Times New Roman" panose="02020603050405020304" pitchFamily="18" charset="0"/>
              </a:rPr>
              <a:t>）距离（</a:t>
            </a:r>
            <a:r>
              <a:rPr lang="en-US" altLang="zh-CN" sz="1050" b="0" kern="1200" dirty="0">
                <a:solidFill>
                  <a:schemeClr val="tx1"/>
                </a:solidFill>
                <a:effectLst/>
                <a:latin typeface="+mn-ea"/>
                <a:ea typeface="+mn-ea"/>
                <a:cs typeface="Times New Roman" panose="02020603050405020304" pitchFamily="18" charset="0"/>
              </a:rPr>
              <a:t>2,4.5</a:t>
            </a:r>
            <a:r>
              <a:rPr lang="zh-CN" altLang="zh-CN" sz="1050" b="0" kern="1200" dirty="0">
                <a:solidFill>
                  <a:schemeClr val="tx1"/>
                </a:solidFill>
                <a:effectLst/>
                <a:latin typeface="+mn-ea"/>
                <a:ea typeface="+mn-ea"/>
                <a:cs typeface="Times New Roman" panose="02020603050405020304" pitchFamily="18" charset="0"/>
              </a:rPr>
              <a:t>）比（</a:t>
            </a:r>
            <a:r>
              <a:rPr lang="en-US" altLang="zh-CN" sz="1050" b="0" kern="1200" dirty="0">
                <a:solidFill>
                  <a:schemeClr val="tx1"/>
                </a:solidFill>
                <a:effectLst/>
                <a:latin typeface="+mn-ea"/>
                <a:ea typeface="+mn-ea"/>
                <a:cs typeface="Times New Roman" panose="02020603050405020304" pitchFamily="18" charset="0"/>
              </a:rPr>
              <a:t>5,4</a:t>
            </a:r>
            <a:r>
              <a:rPr lang="zh-CN" altLang="zh-CN" sz="1050" b="0" kern="1200" dirty="0">
                <a:solidFill>
                  <a:schemeClr val="tx1"/>
                </a:solidFill>
                <a:effectLst/>
                <a:latin typeface="+mn-ea"/>
                <a:ea typeface="+mn-ea"/>
                <a:cs typeface="Times New Roman" panose="02020603050405020304" pitchFamily="18" charset="0"/>
              </a:rPr>
              <a:t>）要近，所以最近邻点更新为（</a:t>
            </a:r>
            <a:r>
              <a:rPr lang="en-US" altLang="zh-CN" sz="1050" b="0" kern="1200" dirty="0">
                <a:solidFill>
                  <a:schemeClr val="tx1"/>
                </a:solidFill>
                <a:effectLst/>
                <a:latin typeface="+mn-ea"/>
                <a:ea typeface="+mn-ea"/>
                <a:cs typeface="Times New Roman" panose="02020603050405020304" pitchFamily="18" charset="0"/>
              </a:rPr>
              <a:t>2</a:t>
            </a:r>
            <a:r>
              <a:rPr lang="zh-CN" altLang="zh-CN" sz="1050" b="0" kern="1200" dirty="0">
                <a:solidFill>
                  <a:schemeClr val="tx1"/>
                </a:solidFill>
                <a:effectLst/>
                <a:latin typeface="+mn-ea"/>
                <a:ea typeface="+mn-ea"/>
                <a:cs typeface="Times New Roman" panose="02020603050405020304" pitchFamily="18" charset="0"/>
              </a:rPr>
              <a:t>，</a:t>
            </a:r>
            <a:r>
              <a:rPr lang="en-US" altLang="zh-CN" sz="1050" b="0" kern="1200" dirty="0">
                <a:solidFill>
                  <a:schemeClr val="tx1"/>
                </a:solidFill>
                <a:effectLst/>
                <a:latin typeface="+mn-ea"/>
                <a:ea typeface="+mn-ea"/>
                <a:cs typeface="Times New Roman" panose="02020603050405020304" pitchFamily="18" charset="0"/>
              </a:rPr>
              <a:t>3</a:t>
            </a:r>
            <a:r>
              <a:rPr lang="zh-CN" altLang="zh-CN" sz="1050" b="0" kern="1200" dirty="0">
                <a:solidFill>
                  <a:schemeClr val="tx1"/>
                </a:solidFill>
                <a:effectLst/>
                <a:latin typeface="+mn-ea"/>
                <a:ea typeface="+mn-ea"/>
                <a:cs typeface="Times New Roman" panose="02020603050405020304" pitchFamily="18" charset="0"/>
              </a:rPr>
              <a:t>），最近距离更新为</a:t>
            </a:r>
            <a:r>
              <a:rPr lang="en-US" altLang="zh-CN" sz="1050" b="0" kern="1200" dirty="0">
                <a:solidFill>
                  <a:schemeClr val="tx1"/>
                </a:solidFill>
                <a:effectLst/>
                <a:latin typeface="+mn-ea"/>
                <a:ea typeface="+mn-ea"/>
                <a:cs typeface="Times New Roman" panose="02020603050405020304" pitchFamily="18" charset="0"/>
              </a:rPr>
              <a:t>1.5</a:t>
            </a:r>
            <a:r>
              <a:rPr lang="zh-CN" altLang="zh-CN" sz="1050" b="0" kern="1200" dirty="0">
                <a:solidFill>
                  <a:schemeClr val="tx1"/>
                </a:solidFill>
                <a:effectLst/>
                <a:latin typeface="+mn-ea"/>
                <a:ea typeface="+mn-ea"/>
                <a:cs typeface="Times New Roman" panose="02020603050405020304" pitchFamily="18" charset="0"/>
              </a:rPr>
              <a:t>；</a:t>
            </a:r>
          </a:p>
          <a:p>
            <a:r>
              <a:rPr lang="zh-CN" altLang="zh-CN" sz="1050" b="0" kern="1200" dirty="0">
                <a:solidFill>
                  <a:schemeClr val="tx1"/>
                </a:solidFill>
                <a:effectLst/>
                <a:latin typeface="+mn-ea"/>
                <a:ea typeface="+mn-ea"/>
                <a:cs typeface="Times New Roman" panose="02020603050405020304" pitchFamily="18" charset="0"/>
              </a:rPr>
              <a:t>回溯查找至（</a:t>
            </a:r>
            <a:r>
              <a:rPr lang="en-US" altLang="zh-CN" sz="1050" b="0" kern="1200" dirty="0">
                <a:solidFill>
                  <a:schemeClr val="tx1"/>
                </a:solidFill>
                <a:effectLst/>
                <a:latin typeface="+mn-ea"/>
                <a:ea typeface="+mn-ea"/>
                <a:cs typeface="Times New Roman" panose="02020603050405020304" pitchFamily="18" charset="0"/>
              </a:rPr>
              <a:t>5,4</a:t>
            </a:r>
            <a:r>
              <a:rPr lang="zh-CN" altLang="zh-CN" sz="1050" b="0" kern="1200" dirty="0">
                <a:solidFill>
                  <a:schemeClr val="tx1"/>
                </a:solidFill>
                <a:effectLst/>
                <a:latin typeface="+mn-ea"/>
                <a:ea typeface="+mn-ea"/>
                <a:cs typeface="Times New Roman" panose="02020603050405020304" pitchFamily="18" charset="0"/>
              </a:rPr>
              <a:t>），直到最后回溯到根结点（</a:t>
            </a:r>
            <a:r>
              <a:rPr lang="en-US" altLang="zh-CN" sz="1050" b="0" kern="1200" dirty="0">
                <a:solidFill>
                  <a:schemeClr val="tx1"/>
                </a:solidFill>
                <a:effectLst/>
                <a:latin typeface="+mn-ea"/>
                <a:ea typeface="+mn-ea"/>
                <a:cs typeface="Times New Roman" panose="02020603050405020304" pitchFamily="18" charset="0"/>
              </a:rPr>
              <a:t>7,2</a:t>
            </a:r>
            <a:r>
              <a:rPr lang="zh-CN" altLang="zh-CN" sz="1050" b="0" kern="1200" dirty="0">
                <a:solidFill>
                  <a:schemeClr val="tx1"/>
                </a:solidFill>
                <a:effectLst/>
                <a:latin typeface="+mn-ea"/>
                <a:ea typeface="+mn-ea"/>
                <a:cs typeface="Times New Roman" panose="02020603050405020304" pitchFamily="18" charset="0"/>
              </a:rPr>
              <a:t>）的时候，以（</a:t>
            </a:r>
            <a:r>
              <a:rPr lang="en-US" altLang="zh-CN" sz="1050" b="0" kern="1200" dirty="0">
                <a:solidFill>
                  <a:schemeClr val="tx1"/>
                </a:solidFill>
                <a:effectLst/>
                <a:latin typeface="+mn-ea"/>
                <a:ea typeface="+mn-ea"/>
                <a:cs typeface="Times New Roman" panose="02020603050405020304" pitchFamily="18" charset="0"/>
              </a:rPr>
              <a:t>2,4.5</a:t>
            </a:r>
            <a:r>
              <a:rPr lang="zh-CN" altLang="zh-CN" sz="1050" b="0" kern="1200" dirty="0">
                <a:solidFill>
                  <a:schemeClr val="tx1"/>
                </a:solidFill>
                <a:effectLst/>
                <a:latin typeface="+mn-ea"/>
                <a:ea typeface="+mn-ea"/>
                <a:cs typeface="Times New Roman" panose="02020603050405020304" pitchFamily="18" charset="0"/>
              </a:rPr>
              <a:t>）为圆心</a:t>
            </a:r>
            <a:r>
              <a:rPr lang="en-US" altLang="zh-CN" sz="1050" b="0" kern="1200" dirty="0">
                <a:solidFill>
                  <a:schemeClr val="tx1"/>
                </a:solidFill>
                <a:effectLst/>
                <a:latin typeface="+mn-ea"/>
                <a:ea typeface="+mn-ea"/>
                <a:cs typeface="Times New Roman" panose="02020603050405020304" pitchFamily="18" charset="0"/>
              </a:rPr>
              <a:t>1.5</a:t>
            </a:r>
            <a:r>
              <a:rPr lang="zh-CN" altLang="zh-CN" sz="1050" b="0" kern="1200" dirty="0">
                <a:solidFill>
                  <a:schemeClr val="tx1"/>
                </a:solidFill>
                <a:effectLst/>
                <a:latin typeface="+mn-ea"/>
                <a:ea typeface="+mn-ea"/>
                <a:cs typeface="Times New Roman" panose="02020603050405020304" pitchFamily="18" charset="0"/>
              </a:rPr>
              <a:t>为半径作圆，并不和</a:t>
            </a:r>
            <a:r>
              <a:rPr lang="en-US" altLang="zh-CN" sz="1050" b="0" kern="1200" dirty="0">
                <a:solidFill>
                  <a:schemeClr val="tx1"/>
                </a:solidFill>
                <a:effectLst/>
                <a:latin typeface="+mn-ea"/>
                <a:ea typeface="+mn-ea"/>
                <a:cs typeface="Times New Roman" panose="02020603050405020304" pitchFamily="18" charset="0"/>
              </a:rPr>
              <a:t>x = 7</a:t>
            </a:r>
            <a:r>
              <a:rPr lang="zh-CN" altLang="zh-CN" sz="1050" b="0" kern="1200" dirty="0">
                <a:solidFill>
                  <a:schemeClr val="tx1"/>
                </a:solidFill>
                <a:effectLst/>
                <a:latin typeface="+mn-ea"/>
                <a:ea typeface="+mn-ea"/>
                <a:cs typeface="Times New Roman" panose="02020603050405020304" pitchFamily="18" charset="0"/>
              </a:rPr>
              <a:t>分割超平面交割，如下图所示。至此，搜索路径回溯完，返回最近邻点（</a:t>
            </a:r>
            <a:r>
              <a:rPr lang="en-US" altLang="zh-CN" sz="1050" b="0" kern="1200" dirty="0">
                <a:solidFill>
                  <a:schemeClr val="tx1"/>
                </a:solidFill>
                <a:effectLst/>
                <a:latin typeface="+mn-ea"/>
                <a:ea typeface="+mn-ea"/>
                <a:cs typeface="Times New Roman" panose="02020603050405020304" pitchFamily="18" charset="0"/>
              </a:rPr>
              <a:t>2,3</a:t>
            </a:r>
            <a:r>
              <a:rPr lang="zh-CN" altLang="zh-CN" sz="1050" b="0" kern="1200" dirty="0">
                <a:solidFill>
                  <a:schemeClr val="tx1"/>
                </a:solidFill>
                <a:effectLst/>
                <a:latin typeface="+mn-ea"/>
                <a:ea typeface="+mn-ea"/>
                <a:cs typeface="Times New Roman" panose="02020603050405020304" pitchFamily="18" charset="0"/>
              </a:rPr>
              <a:t>），最近距离</a:t>
            </a:r>
            <a:r>
              <a:rPr lang="en-US" altLang="zh-CN" sz="1050" b="0" kern="1200" dirty="0">
                <a:solidFill>
                  <a:schemeClr val="tx1"/>
                </a:solidFill>
                <a:effectLst/>
                <a:latin typeface="+mn-ea"/>
                <a:ea typeface="+mn-ea"/>
                <a:cs typeface="Times New Roman" panose="02020603050405020304" pitchFamily="18" charset="0"/>
              </a:rPr>
              <a:t>1.5</a:t>
            </a:r>
            <a:r>
              <a:rPr lang="zh-CN" altLang="zh-CN" sz="1050" b="0" kern="1200" dirty="0">
                <a:solidFill>
                  <a:schemeClr val="tx1"/>
                </a:solidFill>
                <a:effectLst/>
                <a:latin typeface="+mn-ea"/>
                <a:ea typeface="+mn-ea"/>
                <a:cs typeface="Times New Roman" panose="02020603050405020304" pitchFamily="18" charset="0"/>
              </a:rPr>
              <a:t>。</a:t>
            </a:r>
          </a:p>
        </p:txBody>
      </p:sp>
      <p:sp>
        <p:nvSpPr>
          <p:cNvPr id="4" name="灯片编号占位符 3"/>
          <p:cNvSpPr>
            <a:spLocks noGrp="1"/>
          </p:cNvSpPr>
          <p:nvPr>
            <p:ph type="sldNum" sz="quarter" idx="10"/>
          </p:nvPr>
        </p:nvSpPr>
        <p:spPr/>
        <p:txBody>
          <a:bodyPr/>
          <a:lstStyle/>
          <a:p>
            <a:fld id="{D9B3866F-B955-4712-A05F-9168E2EBA566}" type="slidenum">
              <a:rPr lang="zh-CN" altLang="en-US" smtClean="0"/>
              <a:pPr/>
              <a:t>26</a:t>
            </a:fld>
            <a:endParaRPr lang="zh-CN" altLang="en-US"/>
          </a:p>
        </p:txBody>
      </p:sp>
    </p:spTree>
    <p:extLst>
      <p:ext uri="{BB962C8B-B14F-4D97-AF65-F5344CB8AC3E}">
        <p14:creationId xmlns:p14="http://schemas.microsoft.com/office/powerpoint/2010/main" val="3255698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52A8D92-B666-4AC9-B910-460420C976C5}" type="slidenum">
              <a:rPr lang="zh-CN" altLang="en-US" smtClean="0"/>
              <a:pPr/>
              <a:t>29</a:t>
            </a:fld>
            <a:endParaRPr lang="zh-CN" altLang="en-US"/>
          </a:p>
        </p:txBody>
      </p:sp>
    </p:spTree>
    <p:extLst>
      <p:ext uri="{BB962C8B-B14F-4D97-AF65-F5344CB8AC3E}">
        <p14:creationId xmlns:p14="http://schemas.microsoft.com/office/powerpoint/2010/main" val="35302052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B3866F-B955-4712-A05F-9168E2EBA566}" type="slidenum">
              <a:rPr lang="zh-CN" altLang="en-US" smtClean="0"/>
              <a:pPr/>
              <a:t>36</a:t>
            </a:fld>
            <a:endParaRPr lang="zh-CN" altLang="en-US"/>
          </a:p>
        </p:txBody>
      </p:sp>
    </p:spTree>
    <p:extLst>
      <p:ext uri="{BB962C8B-B14F-4D97-AF65-F5344CB8AC3E}">
        <p14:creationId xmlns:p14="http://schemas.microsoft.com/office/powerpoint/2010/main" val="2792829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B3866F-B955-4712-A05F-9168E2EBA566}" type="slidenum">
              <a:rPr lang="zh-CN" altLang="en-US" smtClean="0"/>
              <a:pPr/>
              <a:t>39</a:t>
            </a:fld>
            <a:endParaRPr lang="zh-CN" altLang="en-US"/>
          </a:p>
        </p:txBody>
      </p:sp>
    </p:spTree>
    <p:extLst>
      <p:ext uri="{BB962C8B-B14F-4D97-AF65-F5344CB8AC3E}">
        <p14:creationId xmlns:p14="http://schemas.microsoft.com/office/powerpoint/2010/main" val="10344584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a:solidFill>
                  <a:schemeClr val="tx1"/>
                </a:solidFill>
                <a:effectLst/>
                <a:latin typeface="+mn-lt"/>
                <a:ea typeface="+mn-ea"/>
                <a:cs typeface="+mn-cs"/>
              </a:rPr>
              <a:t>这里的攻击是指人为的改变一些特征，使得分类器判断错误。常见于垃圾邮件躲避检测中。因为决策树最终在底层判断是基于单个条件的，攻击者往往只需要改变很少的特征就可以逃过监测。 </a:t>
            </a:r>
            <a:endParaRPr lang="zh-CN" altLang="en-US" dirty="0"/>
          </a:p>
        </p:txBody>
      </p:sp>
      <p:sp>
        <p:nvSpPr>
          <p:cNvPr id="4" name="灯片编号占位符 3"/>
          <p:cNvSpPr>
            <a:spLocks noGrp="1"/>
          </p:cNvSpPr>
          <p:nvPr>
            <p:ph type="sldNum" sz="quarter" idx="10"/>
          </p:nvPr>
        </p:nvSpPr>
        <p:spPr/>
        <p:txBody>
          <a:bodyPr/>
          <a:lstStyle/>
          <a:p>
            <a:fld id="{D9B3866F-B955-4712-A05F-9168E2EBA566}" type="slidenum">
              <a:rPr lang="zh-CN" altLang="en-US" smtClean="0"/>
              <a:pPr/>
              <a:t>40</a:t>
            </a:fld>
            <a:endParaRPr lang="zh-CN" altLang="en-US"/>
          </a:p>
        </p:txBody>
      </p:sp>
    </p:spTree>
    <p:extLst>
      <p:ext uri="{BB962C8B-B14F-4D97-AF65-F5344CB8AC3E}">
        <p14:creationId xmlns:p14="http://schemas.microsoft.com/office/powerpoint/2010/main" val="3556573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B3866F-B955-4712-A05F-9168E2EBA566}" type="slidenum">
              <a:rPr lang="zh-CN" altLang="en-US" smtClean="0"/>
              <a:pPr/>
              <a:t>2</a:t>
            </a:fld>
            <a:endParaRPr lang="zh-CN" altLang="en-US"/>
          </a:p>
        </p:txBody>
      </p:sp>
    </p:spTree>
    <p:extLst>
      <p:ext uri="{BB962C8B-B14F-4D97-AF65-F5344CB8AC3E}">
        <p14:creationId xmlns:p14="http://schemas.microsoft.com/office/powerpoint/2010/main" val="3655741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B3866F-B955-4712-A05F-9168E2EBA566}" type="slidenum">
              <a:rPr lang="zh-CN" altLang="en-US" smtClean="0"/>
              <a:pPr/>
              <a:t>3</a:t>
            </a:fld>
            <a:endParaRPr lang="zh-CN" altLang="en-US"/>
          </a:p>
        </p:txBody>
      </p:sp>
    </p:spTree>
    <p:extLst>
      <p:ext uri="{BB962C8B-B14F-4D97-AF65-F5344CB8AC3E}">
        <p14:creationId xmlns:p14="http://schemas.microsoft.com/office/powerpoint/2010/main" val="991785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B3866F-B955-4712-A05F-9168E2EBA566}" type="slidenum">
              <a:rPr lang="zh-CN" altLang="en-US" smtClean="0"/>
              <a:pPr/>
              <a:t>5</a:t>
            </a:fld>
            <a:endParaRPr lang="zh-CN" altLang="en-US"/>
          </a:p>
        </p:txBody>
      </p:sp>
    </p:spTree>
    <p:extLst>
      <p:ext uri="{BB962C8B-B14F-4D97-AF65-F5344CB8AC3E}">
        <p14:creationId xmlns:p14="http://schemas.microsoft.com/office/powerpoint/2010/main" val="3996953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B3866F-B955-4712-A05F-9168E2EBA566}" type="slidenum">
              <a:rPr lang="zh-CN" altLang="en-US" smtClean="0"/>
              <a:pPr/>
              <a:t>6</a:t>
            </a:fld>
            <a:endParaRPr lang="zh-CN" altLang="en-US"/>
          </a:p>
        </p:txBody>
      </p:sp>
    </p:spTree>
    <p:extLst>
      <p:ext uri="{BB962C8B-B14F-4D97-AF65-F5344CB8AC3E}">
        <p14:creationId xmlns:p14="http://schemas.microsoft.com/office/powerpoint/2010/main" val="3680437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52A8D92-B666-4AC9-B910-460420C976C5}" type="slidenum">
              <a:rPr lang="zh-CN" altLang="en-US" smtClean="0"/>
              <a:pPr/>
              <a:t>8</a:t>
            </a:fld>
            <a:endParaRPr lang="zh-CN" altLang="en-US"/>
          </a:p>
        </p:txBody>
      </p:sp>
    </p:spTree>
    <p:extLst>
      <p:ext uri="{BB962C8B-B14F-4D97-AF65-F5344CB8AC3E}">
        <p14:creationId xmlns:p14="http://schemas.microsoft.com/office/powerpoint/2010/main" val="2499840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B3866F-B955-4712-A05F-9168E2EBA566}" type="slidenum">
              <a:rPr lang="zh-CN" altLang="en-US" smtClean="0"/>
              <a:pPr/>
              <a:t>20</a:t>
            </a:fld>
            <a:endParaRPr lang="zh-CN" altLang="en-US"/>
          </a:p>
        </p:txBody>
      </p:sp>
    </p:spTree>
    <p:extLst>
      <p:ext uri="{BB962C8B-B14F-4D97-AF65-F5344CB8AC3E}">
        <p14:creationId xmlns:p14="http://schemas.microsoft.com/office/powerpoint/2010/main" val="478489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050" b="0" kern="1200" dirty="0">
                <a:solidFill>
                  <a:schemeClr val="tx1"/>
                </a:solidFill>
                <a:effectLst/>
                <a:latin typeface="+mn-ea"/>
                <a:ea typeface="+mn-ea"/>
                <a:cs typeface="Times New Roman" panose="02020603050405020304" pitchFamily="18" charset="0"/>
              </a:rPr>
              <a:t>一个复杂点了例子如查找点为（</a:t>
            </a:r>
            <a:r>
              <a:rPr lang="en-US" altLang="zh-CN" sz="1050" b="0" kern="1200" dirty="0">
                <a:solidFill>
                  <a:schemeClr val="tx1"/>
                </a:solidFill>
                <a:effectLst/>
                <a:latin typeface="+mn-ea"/>
                <a:ea typeface="+mn-ea"/>
                <a:cs typeface="Times New Roman" panose="02020603050405020304" pitchFamily="18" charset="0"/>
              </a:rPr>
              <a:t>2</a:t>
            </a:r>
            <a:r>
              <a:rPr lang="zh-CN" altLang="zh-CN" sz="1050" b="0" kern="1200" dirty="0">
                <a:solidFill>
                  <a:schemeClr val="tx1"/>
                </a:solidFill>
                <a:effectLst/>
                <a:latin typeface="+mn-ea"/>
                <a:ea typeface="+mn-ea"/>
                <a:cs typeface="Times New Roman" panose="02020603050405020304" pitchFamily="18" charset="0"/>
              </a:rPr>
              <a:t>，</a:t>
            </a:r>
            <a:r>
              <a:rPr lang="en-US" altLang="zh-CN" sz="1050" b="0" kern="1200" dirty="0">
                <a:solidFill>
                  <a:schemeClr val="tx1"/>
                </a:solidFill>
                <a:effectLst/>
                <a:latin typeface="+mn-ea"/>
                <a:ea typeface="+mn-ea"/>
                <a:cs typeface="Times New Roman" panose="02020603050405020304" pitchFamily="18" charset="0"/>
              </a:rPr>
              <a:t>4.5</a:t>
            </a:r>
            <a:r>
              <a:rPr lang="zh-CN" altLang="zh-CN" sz="1050" b="0" kern="1200" dirty="0">
                <a:solidFill>
                  <a:schemeClr val="tx1"/>
                </a:solidFill>
                <a:effectLst/>
                <a:latin typeface="+mn-ea"/>
                <a:ea typeface="+mn-ea"/>
                <a:cs typeface="Times New Roman" panose="02020603050405020304" pitchFamily="18" charset="0"/>
              </a:rPr>
              <a:t>），具体步骤依次如下：</a:t>
            </a:r>
          </a:p>
          <a:p>
            <a:r>
              <a:rPr lang="zh-CN" altLang="zh-CN" sz="1050" b="0" kern="1200" dirty="0">
                <a:solidFill>
                  <a:schemeClr val="tx1"/>
                </a:solidFill>
                <a:effectLst/>
                <a:latin typeface="+mn-ea"/>
                <a:ea typeface="+mn-ea"/>
                <a:cs typeface="Times New Roman" panose="02020603050405020304" pitchFamily="18" charset="0"/>
              </a:rPr>
              <a:t>同样先进行二叉查找，先从（</a:t>
            </a:r>
            <a:r>
              <a:rPr lang="en-US" altLang="zh-CN" sz="1050" b="0" kern="1200" dirty="0">
                <a:solidFill>
                  <a:schemeClr val="tx1"/>
                </a:solidFill>
                <a:effectLst/>
                <a:latin typeface="+mn-ea"/>
                <a:ea typeface="+mn-ea"/>
                <a:cs typeface="Times New Roman" panose="02020603050405020304" pitchFamily="18" charset="0"/>
              </a:rPr>
              <a:t>7,2</a:t>
            </a:r>
            <a:r>
              <a:rPr lang="zh-CN" altLang="zh-CN" sz="1050" b="0" kern="1200" dirty="0">
                <a:solidFill>
                  <a:schemeClr val="tx1"/>
                </a:solidFill>
                <a:effectLst/>
                <a:latin typeface="+mn-ea"/>
                <a:ea typeface="+mn-ea"/>
                <a:cs typeface="Times New Roman" panose="02020603050405020304" pitchFamily="18" charset="0"/>
              </a:rPr>
              <a:t>）查找到（</a:t>
            </a:r>
            <a:r>
              <a:rPr lang="en-US" altLang="zh-CN" sz="1050" b="0" kern="1200" dirty="0">
                <a:solidFill>
                  <a:schemeClr val="tx1"/>
                </a:solidFill>
                <a:effectLst/>
                <a:latin typeface="+mn-ea"/>
                <a:ea typeface="+mn-ea"/>
                <a:cs typeface="Times New Roman" panose="02020603050405020304" pitchFamily="18" charset="0"/>
              </a:rPr>
              <a:t>5,4</a:t>
            </a:r>
            <a:r>
              <a:rPr lang="zh-CN" altLang="zh-CN" sz="1050" b="0" kern="1200" dirty="0">
                <a:solidFill>
                  <a:schemeClr val="tx1"/>
                </a:solidFill>
                <a:effectLst/>
                <a:latin typeface="+mn-ea"/>
                <a:ea typeface="+mn-ea"/>
                <a:cs typeface="Times New Roman" panose="02020603050405020304" pitchFamily="18" charset="0"/>
              </a:rPr>
              <a:t>）节点，在进行查找时是由</a:t>
            </a:r>
            <a:r>
              <a:rPr lang="en-US" altLang="zh-CN" sz="1050" b="0" kern="1200" dirty="0">
                <a:solidFill>
                  <a:schemeClr val="tx1"/>
                </a:solidFill>
                <a:effectLst/>
                <a:latin typeface="+mn-ea"/>
                <a:ea typeface="+mn-ea"/>
                <a:cs typeface="Times New Roman" panose="02020603050405020304" pitchFamily="18" charset="0"/>
              </a:rPr>
              <a:t>y = 4</a:t>
            </a:r>
            <a:r>
              <a:rPr lang="zh-CN" altLang="zh-CN" sz="1050" b="0" kern="1200" dirty="0">
                <a:solidFill>
                  <a:schemeClr val="tx1"/>
                </a:solidFill>
                <a:effectLst/>
                <a:latin typeface="+mn-ea"/>
                <a:ea typeface="+mn-ea"/>
                <a:cs typeface="Times New Roman" panose="02020603050405020304" pitchFamily="18" charset="0"/>
              </a:rPr>
              <a:t>为分割超平面的，由于查找点为</a:t>
            </a:r>
            <a:r>
              <a:rPr lang="en-US" altLang="zh-CN" sz="1050" b="0" kern="1200" dirty="0">
                <a:solidFill>
                  <a:schemeClr val="tx1"/>
                </a:solidFill>
                <a:effectLst/>
                <a:latin typeface="+mn-ea"/>
                <a:ea typeface="+mn-ea"/>
                <a:cs typeface="Times New Roman" panose="02020603050405020304" pitchFamily="18" charset="0"/>
              </a:rPr>
              <a:t>y</a:t>
            </a:r>
            <a:r>
              <a:rPr lang="zh-CN" altLang="zh-CN" sz="1050" b="0" kern="1200" dirty="0">
                <a:solidFill>
                  <a:schemeClr val="tx1"/>
                </a:solidFill>
                <a:effectLst/>
                <a:latin typeface="+mn-ea"/>
                <a:ea typeface="+mn-ea"/>
                <a:cs typeface="Times New Roman" panose="02020603050405020304" pitchFamily="18" charset="0"/>
              </a:rPr>
              <a:t>值为</a:t>
            </a:r>
            <a:r>
              <a:rPr lang="en-US" altLang="zh-CN" sz="1050" b="0" kern="1200" dirty="0">
                <a:solidFill>
                  <a:schemeClr val="tx1"/>
                </a:solidFill>
                <a:effectLst/>
                <a:latin typeface="+mn-ea"/>
                <a:ea typeface="+mn-ea"/>
                <a:cs typeface="Times New Roman" panose="02020603050405020304" pitchFamily="18" charset="0"/>
              </a:rPr>
              <a:t>4.5</a:t>
            </a:r>
            <a:r>
              <a:rPr lang="zh-CN" altLang="zh-CN" sz="1050" b="0" kern="1200" dirty="0">
                <a:solidFill>
                  <a:schemeClr val="tx1"/>
                </a:solidFill>
                <a:effectLst/>
                <a:latin typeface="+mn-ea"/>
                <a:ea typeface="+mn-ea"/>
                <a:cs typeface="Times New Roman" panose="02020603050405020304" pitchFamily="18" charset="0"/>
              </a:rPr>
              <a:t>，因此进入右子空间查找到（</a:t>
            </a:r>
            <a:r>
              <a:rPr lang="en-US" altLang="zh-CN" sz="1050" b="0" kern="1200" dirty="0">
                <a:solidFill>
                  <a:schemeClr val="tx1"/>
                </a:solidFill>
                <a:effectLst/>
                <a:latin typeface="+mn-ea"/>
                <a:ea typeface="+mn-ea"/>
                <a:cs typeface="Times New Roman" panose="02020603050405020304" pitchFamily="18" charset="0"/>
              </a:rPr>
              <a:t>4,7</a:t>
            </a:r>
            <a:r>
              <a:rPr lang="zh-CN" altLang="zh-CN" sz="1050" b="0" kern="1200" dirty="0">
                <a:solidFill>
                  <a:schemeClr val="tx1"/>
                </a:solidFill>
                <a:effectLst/>
                <a:latin typeface="+mn-ea"/>
                <a:ea typeface="+mn-ea"/>
                <a:cs typeface="Times New Roman" panose="02020603050405020304" pitchFamily="18" charset="0"/>
              </a:rPr>
              <a:t>），形成搜索路径</a:t>
            </a:r>
            <a:r>
              <a:rPr lang="en-US" altLang="zh-CN" sz="1050" b="0" kern="1200" dirty="0">
                <a:solidFill>
                  <a:schemeClr val="tx1"/>
                </a:solidFill>
                <a:effectLst/>
                <a:latin typeface="+mn-ea"/>
                <a:ea typeface="+mn-ea"/>
                <a:cs typeface="Times New Roman" panose="02020603050405020304" pitchFamily="18" charset="0"/>
              </a:rPr>
              <a:t>&lt;(7,2)</a:t>
            </a:r>
            <a:r>
              <a:rPr lang="zh-CN" altLang="zh-CN" sz="1050" b="0" kern="1200" dirty="0">
                <a:solidFill>
                  <a:schemeClr val="tx1"/>
                </a:solidFill>
                <a:effectLst/>
                <a:latin typeface="+mn-ea"/>
                <a:ea typeface="+mn-ea"/>
                <a:cs typeface="Times New Roman" panose="02020603050405020304" pitchFamily="18" charset="0"/>
              </a:rPr>
              <a:t>，</a:t>
            </a:r>
            <a:r>
              <a:rPr lang="en-US" altLang="zh-CN" sz="1050" b="0" kern="1200" dirty="0">
                <a:solidFill>
                  <a:schemeClr val="tx1"/>
                </a:solidFill>
                <a:effectLst/>
                <a:latin typeface="+mn-ea"/>
                <a:ea typeface="+mn-ea"/>
                <a:cs typeface="Times New Roman" panose="02020603050405020304" pitchFamily="18" charset="0"/>
              </a:rPr>
              <a:t>(5,4)</a:t>
            </a:r>
            <a:r>
              <a:rPr lang="zh-CN" altLang="zh-CN" sz="1050" b="0" kern="1200" dirty="0">
                <a:solidFill>
                  <a:schemeClr val="tx1"/>
                </a:solidFill>
                <a:effectLst/>
                <a:latin typeface="+mn-ea"/>
                <a:ea typeface="+mn-ea"/>
                <a:cs typeface="Times New Roman" panose="02020603050405020304" pitchFamily="18" charset="0"/>
              </a:rPr>
              <a:t>，</a:t>
            </a:r>
            <a:r>
              <a:rPr lang="en-US" altLang="zh-CN" sz="1050" b="0" kern="1200" dirty="0">
                <a:solidFill>
                  <a:schemeClr val="tx1"/>
                </a:solidFill>
                <a:effectLst/>
                <a:latin typeface="+mn-ea"/>
                <a:ea typeface="+mn-ea"/>
                <a:cs typeface="Times New Roman" panose="02020603050405020304" pitchFamily="18" charset="0"/>
              </a:rPr>
              <a:t>(4,7)&gt;</a:t>
            </a:r>
            <a:r>
              <a:rPr lang="zh-CN" altLang="zh-CN" sz="1050" b="0" kern="1200" dirty="0">
                <a:solidFill>
                  <a:schemeClr val="tx1"/>
                </a:solidFill>
                <a:effectLst/>
                <a:latin typeface="+mn-ea"/>
                <a:ea typeface="+mn-ea"/>
                <a:cs typeface="Times New Roman" panose="02020603050405020304" pitchFamily="18" charset="0"/>
              </a:rPr>
              <a:t>，但（</a:t>
            </a:r>
            <a:r>
              <a:rPr lang="en-US" altLang="zh-CN" sz="1050" b="0" kern="1200" dirty="0">
                <a:solidFill>
                  <a:schemeClr val="tx1"/>
                </a:solidFill>
                <a:effectLst/>
                <a:latin typeface="+mn-ea"/>
                <a:ea typeface="+mn-ea"/>
                <a:cs typeface="Times New Roman" panose="02020603050405020304" pitchFamily="18" charset="0"/>
              </a:rPr>
              <a:t>4,7</a:t>
            </a:r>
            <a:r>
              <a:rPr lang="zh-CN" altLang="zh-CN" sz="1050" b="0" kern="1200" dirty="0">
                <a:solidFill>
                  <a:schemeClr val="tx1"/>
                </a:solidFill>
                <a:effectLst/>
                <a:latin typeface="+mn-ea"/>
                <a:ea typeface="+mn-ea"/>
                <a:cs typeface="Times New Roman" panose="02020603050405020304" pitchFamily="18" charset="0"/>
              </a:rPr>
              <a:t>）与目标查找点的距离为</a:t>
            </a:r>
            <a:r>
              <a:rPr lang="en-US" altLang="zh-CN" sz="1050" b="0" kern="1200" dirty="0">
                <a:solidFill>
                  <a:schemeClr val="tx1"/>
                </a:solidFill>
                <a:effectLst/>
                <a:latin typeface="+mn-ea"/>
                <a:ea typeface="+mn-ea"/>
                <a:cs typeface="Times New Roman" panose="02020603050405020304" pitchFamily="18" charset="0"/>
              </a:rPr>
              <a:t>3.202</a:t>
            </a:r>
            <a:r>
              <a:rPr lang="zh-CN" altLang="zh-CN" sz="1050" b="0" kern="1200" dirty="0">
                <a:solidFill>
                  <a:schemeClr val="tx1"/>
                </a:solidFill>
                <a:effectLst/>
                <a:latin typeface="+mn-ea"/>
                <a:ea typeface="+mn-ea"/>
                <a:cs typeface="Times New Roman" panose="02020603050405020304" pitchFamily="18" charset="0"/>
              </a:rPr>
              <a:t>，而（</a:t>
            </a:r>
            <a:r>
              <a:rPr lang="en-US" altLang="zh-CN" sz="1050" b="0" kern="1200" dirty="0">
                <a:solidFill>
                  <a:schemeClr val="tx1"/>
                </a:solidFill>
                <a:effectLst/>
                <a:latin typeface="+mn-ea"/>
                <a:ea typeface="+mn-ea"/>
                <a:cs typeface="Times New Roman" panose="02020603050405020304" pitchFamily="18" charset="0"/>
              </a:rPr>
              <a:t>5,4</a:t>
            </a:r>
            <a:r>
              <a:rPr lang="zh-CN" altLang="zh-CN" sz="1050" b="0" kern="1200" dirty="0">
                <a:solidFill>
                  <a:schemeClr val="tx1"/>
                </a:solidFill>
                <a:effectLst/>
                <a:latin typeface="+mn-ea"/>
                <a:ea typeface="+mn-ea"/>
                <a:cs typeface="Times New Roman" panose="02020603050405020304" pitchFamily="18" charset="0"/>
              </a:rPr>
              <a:t>）与查找点之间的距离为</a:t>
            </a:r>
            <a:r>
              <a:rPr lang="en-US" altLang="zh-CN" sz="1050" b="0" kern="1200" dirty="0">
                <a:solidFill>
                  <a:schemeClr val="tx1"/>
                </a:solidFill>
                <a:effectLst/>
                <a:latin typeface="+mn-ea"/>
                <a:ea typeface="+mn-ea"/>
                <a:cs typeface="Times New Roman" panose="02020603050405020304" pitchFamily="18" charset="0"/>
              </a:rPr>
              <a:t>3.041</a:t>
            </a:r>
            <a:r>
              <a:rPr lang="zh-CN" altLang="zh-CN" sz="1050" b="0" kern="1200" dirty="0">
                <a:solidFill>
                  <a:schemeClr val="tx1"/>
                </a:solidFill>
                <a:effectLst/>
                <a:latin typeface="+mn-ea"/>
                <a:ea typeface="+mn-ea"/>
                <a:cs typeface="Times New Roman" panose="02020603050405020304" pitchFamily="18" charset="0"/>
              </a:rPr>
              <a:t>，所以（</a:t>
            </a:r>
            <a:r>
              <a:rPr lang="en-US" altLang="zh-CN" sz="1050" b="0" kern="1200" dirty="0">
                <a:solidFill>
                  <a:schemeClr val="tx1"/>
                </a:solidFill>
                <a:effectLst/>
                <a:latin typeface="+mn-ea"/>
                <a:ea typeface="+mn-ea"/>
                <a:cs typeface="Times New Roman" panose="02020603050405020304" pitchFamily="18" charset="0"/>
              </a:rPr>
              <a:t>5,4</a:t>
            </a:r>
            <a:r>
              <a:rPr lang="zh-CN" altLang="zh-CN" sz="1050" b="0" kern="1200" dirty="0">
                <a:solidFill>
                  <a:schemeClr val="tx1"/>
                </a:solidFill>
                <a:effectLst/>
                <a:latin typeface="+mn-ea"/>
                <a:ea typeface="+mn-ea"/>
                <a:cs typeface="Times New Roman" panose="02020603050405020304" pitchFamily="18" charset="0"/>
              </a:rPr>
              <a:t>）为查询点的最近点；</a:t>
            </a:r>
          </a:p>
          <a:p>
            <a:r>
              <a:rPr lang="zh-CN" altLang="zh-CN" sz="1050" b="0" kern="1200" dirty="0">
                <a:solidFill>
                  <a:schemeClr val="tx1"/>
                </a:solidFill>
                <a:effectLst/>
                <a:latin typeface="+mn-ea"/>
                <a:ea typeface="+mn-ea"/>
                <a:cs typeface="Times New Roman" panose="02020603050405020304" pitchFamily="18" charset="0"/>
              </a:rPr>
              <a:t>以（</a:t>
            </a:r>
            <a:r>
              <a:rPr lang="en-US" altLang="zh-CN" sz="1050" b="0" kern="1200" dirty="0">
                <a:solidFill>
                  <a:schemeClr val="tx1"/>
                </a:solidFill>
                <a:effectLst/>
                <a:latin typeface="+mn-ea"/>
                <a:ea typeface="+mn-ea"/>
                <a:cs typeface="Times New Roman" panose="02020603050405020304" pitchFamily="18" charset="0"/>
              </a:rPr>
              <a:t>2</a:t>
            </a:r>
            <a:r>
              <a:rPr lang="zh-CN" altLang="zh-CN" sz="1050" b="0" kern="1200" dirty="0">
                <a:solidFill>
                  <a:schemeClr val="tx1"/>
                </a:solidFill>
                <a:effectLst/>
                <a:latin typeface="+mn-ea"/>
                <a:ea typeface="+mn-ea"/>
                <a:cs typeface="Times New Roman" panose="02020603050405020304" pitchFamily="18" charset="0"/>
              </a:rPr>
              <a:t>，</a:t>
            </a:r>
            <a:r>
              <a:rPr lang="en-US" altLang="zh-CN" sz="1050" b="0" kern="1200" dirty="0">
                <a:solidFill>
                  <a:schemeClr val="tx1"/>
                </a:solidFill>
                <a:effectLst/>
                <a:latin typeface="+mn-ea"/>
                <a:ea typeface="+mn-ea"/>
                <a:cs typeface="Times New Roman" panose="02020603050405020304" pitchFamily="18" charset="0"/>
              </a:rPr>
              <a:t>4.5</a:t>
            </a:r>
            <a:r>
              <a:rPr lang="zh-CN" altLang="zh-CN" sz="1050" b="0" kern="1200" dirty="0">
                <a:solidFill>
                  <a:schemeClr val="tx1"/>
                </a:solidFill>
                <a:effectLst/>
                <a:latin typeface="+mn-ea"/>
                <a:ea typeface="+mn-ea"/>
                <a:cs typeface="Times New Roman" panose="02020603050405020304" pitchFamily="18" charset="0"/>
              </a:rPr>
              <a:t>）为圆心，以</a:t>
            </a:r>
            <a:r>
              <a:rPr lang="en-US" altLang="zh-CN" sz="1050" b="0" kern="1200" dirty="0">
                <a:solidFill>
                  <a:schemeClr val="tx1"/>
                </a:solidFill>
                <a:effectLst/>
                <a:latin typeface="+mn-ea"/>
                <a:ea typeface="+mn-ea"/>
                <a:cs typeface="Times New Roman" panose="02020603050405020304" pitchFamily="18" charset="0"/>
              </a:rPr>
              <a:t>3.041</a:t>
            </a:r>
            <a:r>
              <a:rPr lang="zh-CN" altLang="zh-CN" sz="1050" b="0" kern="1200" dirty="0">
                <a:solidFill>
                  <a:schemeClr val="tx1"/>
                </a:solidFill>
                <a:effectLst/>
                <a:latin typeface="+mn-ea"/>
                <a:ea typeface="+mn-ea"/>
                <a:cs typeface="Times New Roman" panose="02020603050405020304" pitchFamily="18" charset="0"/>
              </a:rPr>
              <a:t>为半径作圆，如下图所示。可见该圆和</a:t>
            </a:r>
            <a:r>
              <a:rPr lang="en-US" altLang="zh-CN" sz="1050" b="0" kern="1200" dirty="0">
                <a:solidFill>
                  <a:schemeClr val="tx1"/>
                </a:solidFill>
                <a:effectLst/>
                <a:latin typeface="+mn-ea"/>
                <a:ea typeface="+mn-ea"/>
                <a:cs typeface="Times New Roman" panose="02020603050405020304" pitchFamily="18" charset="0"/>
              </a:rPr>
              <a:t>y = 4</a:t>
            </a:r>
            <a:r>
              <a:rPr lang="zh-CN" altLang="zh-CN" sz="1050" b="0" kern="1200" dirty="0">
                <a:solidFill>
                  <a:schemeClr val="tx1"/>
                </a:solidFill>
                <a:effectLst/>
                <a:latin typeface="+mn-ea"/>
                <a:ea typeface="+mn-ea"/>
                <a:cs typeface="Times New Roman" panose="02020603050405020304" pitchFamily="18" charset="0"/>
              </a:rPr>
              <a:t>超平面交割，所以需要进入（</a:t>
            </a:r>
            <a:r>
              <a:rPr lang="en-US" altLang="zh-CN" sz="1050" b="0" kern="1200" dirty="0">
                <a:solidFill>
                  <a:schemeClr val="tx1"/>
                </a:solidFill>
                <a:effectLst/>
                <a:latin typeface="+mn-ea"/>
                <a:ea typeface="+mn-ea"/>
                <a:cs typeface="Times New Roman" panose="02020603050405020304" pitchFamily="18" charset="0"/>
              </a:rPr>
              <a:t>5,4</a:t>
            </a:r>
            <a:r>
              <a:rPr lang="zh-CN" altLang="zh-CN" sz="1050" b="0" kern="1200" dirty="0">
                <a:solidFill>
                  <a:schemeClr val="tx1"/>
                </a:solidFill>
                <a:effectLst/>
                <a:latin typeface="+mn-ea"/>
                <a:ea typeface="+mn-ea"/>
                <a:cs typeface="Times New Roman" panose="02020603050405020304" pitchFamily="18" charset="0"/>
              </a:rPr>
              <a:t>）左子空间进行查找，也就是将（</a:t>
            </a:r>
            <a:r>
              <a:rPr lang="en-US" altLang="zh-CN" sz="1050" b="0" kern="1200" dirty="0">
                <a:solidFill>
                  <a:schemeClr val="tx1"/>
                </a:solidFill>
                <a:effectLst/>
                <a:latin typeface="+mn-ea"/>
                <a:ea typeface="+mn-ea"/>
                <a:cs typeface="Times New Roman" panose="02020603050405020304" pitchFamily="18" charset="0"/>
              </a:rPr>
              <a:t>2,3</a:t>
            </a:r>
            <a:r>
              <a:rPr lang="zh-CN" altLang="zh-CN" sz="1050" b="0" kern="1200" dirty="0">
                <a:solidFill>
                  <a:schemeClr val="tx1"/>
                </a:solidFill>
                <a:effectLst/>
                <a:latin typeface="+mn-ea"/>
                <a:ea typeface="+mn-ea"/>
                <a:cs typeface="Times New Roman" panose="02020603050405020304" pitchFamily="18" charset="0"/>
              </a:rPr>
              <a:t>）节点加入搜索路径中得</a:t>
            </a:r>
            <a:r>
              <a:rPr lang="en-US" altLang="zh-CN" sz="1050" b="0" kern="1200" dirty="0">
                <a:solidFill>
                  <a:schemeClr val="tx1"/>
                </a:solidFill>
                <a:effectLst/>
                <a:latin typeface="+mn-ea"/>
                <a:ea typeface="+mn-ea"/>
                <a:cs typeface="Times New Roman" panose="02020603050405020304" pitchFamily="18" charset="0"/>
              </a:rPr>
              <a:t>&lt;(7,2)</a:t>
            </a:r>
            <a:r>
              <a:rPr lang="zh-CN" altLang="zh-CN" sz="1050" b="0" kern="1200" dirty="0">
                <a:solidFill>
                  <a:schemeClr val="tx1"/>
                </a:solidFill>
                <a:effectLst/>
                <a:latin typeface="+mn-ea"/>
                <a:ea typeface="+mn-ea"/>
                <a:cs typeface="Times New Roman" panose="02020603050405020304" pitchFamily="18" charset="0"/>
              </a:rPr>
              <a:t>，</a:t>
            </a:r>
            <a:r>
              <a:rPr lang="en-US" altLang="zh-CN" sz="1050" b="0" kern="1200" dirty="0">
                <a:solidFill>
                  <a:schemeClr val="tx1"/>
                </a:solidFill>
                <a:effectLst/>
                <a:latin typeface="+mn-ea"/>
                <a:ea typeface="+mn-ea"/>
                <a:cs typeface="Times New Roman" panose="02020603050405020304" pitchFamily="18" charset="0"/>
              </a:rPr>
              <a:t>(2,3)&gt;</a:t>
            </a:r>
            <a:r>
              <a:rPr lang="zh-CN" altLang="zh-CN" sz="1050" b="0" kern="1200" dirty="0">
                <a:solidFill>
                  <a:schemeClr val="tx1"/>
                </a:solidFill>
                <a:effectLst/>
                <a:latin typeface="+mn-ea"/>
                <a:ea typeface="+mn-ea"/>
                <a:cs typeface="Times New Roman" panose="02020603050405020304" pitchFamily="18" charset="0"/>
              </a:rPr>
              <a:t>；于是接着搜索至（</a:t>
            </a:r>
            <a:r>
              <a:rPr lang="en-US" altLang="zh-CN" sz="1050" b="0" kern="1200" dirty="0">
                <a:solidFill>
                  <a:schemeClr val="tx1"/>
                </a:solidFill>
                <a:effectLst/>
                <a:latin typeface="+mn-ea"/>
                <a:ea typeface="+mn-ea"/>
                <a:cs typeface="Times New Roman" panose="02020603050405020304" pitchFamily="18" charset="0"/>
              </a:rPr>
              <a:t>2,3</a:t>
            </a:r>
            <a:r>
              <a:rPr lang="zh-CN" altLang="zh-CN" sz="1050" b="0" kern="1200" dirty="0">
                <a:solidFill>
                  <a:schemeClr val="tx1"/>
                </a:solidFill>
                <a:effectLst/>
                <a:latin typeface="+mn-ea"/>
                <a:ea typeface="+mn-ea"/>
                <a:cs typeface="Times New Roman" panose="02020603050405020304" pitchFamily="18" charset="0"/>
              </a:rPr>
              <a:t>）叶子节点，（</a:t>
            </a:r>
            <a:r>
              <a:rPr lang="en-US" altLang="zh-CN" sz="1050" b="0" kern="1200" dirty="0">
                <a:solidFill>
                  <a:schemeClr val="tx1"/>
                </a:solidFill>
                <a:effectLst/>
                <a:latin typeface="+mn-ea"/>
                <a:ea typeface="+mn-ea"/>
                <a:cs typeface="Times New Roman" panose="02020603050405020304" pitchFamily="18" charset="0"/>
              </a:rPr>
              <a:t>2,3</a:t>
            </a:r>
            <a:r>
              <a:rPr lang="zh-CN" altLang="zh-CN" sz="1050" b="0" kern="1200" dirty="0">
                <a:solidFill>
                  <a:schemeClr val="tx1"/>
                </a:solidFill>
                <a:effectLst/>
                <a:latin typeface="+mn-ea"/>
                <a:ea typeface="+mn-ea"/>
                <a:cs typeface="Times New Roman" panose="02020603050405020304" pitchFamily="18" charset="0"/>
              </a:rPr>
              <a:t>）距离（</a:t>
            </a:r>
            <a:r>
              <a:rPr lang="en-US" altLang="zh-CN" sz="1050" b="0" kern="1200" dirty="0">
                <a:solidFill>
                  <a:schemeClr val="tx1"/>
                </a:solidFill>
                <a:effectLst/>
                <a:latin typeface="+mn-ea"/>
                <a:ea typeface="+mn-ea"/>
                <a:cs typeface="Times New Roman" panose="02020603050405020304" pitchFamily="18" charset="0"/>
              </a:rPr>
              <a:t>2,4.5</a:t>
            </a:r>
            <a:r>
              <a:rPr lang="zh-CN" altLang="zh-CN" sz="1050" b="0" kern="1200" dirty="0">
                <a:solidFill>
                  <a:schemeClr val="tx1"/>
                </a:solidFill>
                <a:effectLst/>
                <a:latin typeface="+mn-ea"/>
                <a:ea typeface="+mn-ea"/>
                <a:cs typeface="Times New Roman" panose="02020603050405020304" pitchFamily="18" charset="0"/>
              </a:rPr>
              <a:t>）比（</a:t>
            </a:r>
            <a:r>
              <a:rPr lang="en-US" altLang="zh-CN" sz="1050" b="0" kern="1200" dirty="0">
                <a:solidFill>
                  <a:schemeClr val="tx1"/>
                </a:solidFill>
                <a:effectLst/>
                <a:latin typeface="+mn-ea"/>
                <a:ea typeface="+mn-ea"/>
                <a:cs typeface="Times New Roman" panose="02020603050405020304" pitchFamily="18" charset="0"/>
              </a:rPr>
              <a:t>5,4</a:t>
            </a:r>
            <a:r>
              <a:rPr lang="zh-CN" altLang="zh-CN" sz="1050" b="0" kern="1200" dirty="0">
                <a:solidFill>
                  <a:schemeClr val="tx1"/>
                </a:solidFill>
                <a:effectLst/>
                <a:latin typeface="+mn-ea"/>
                <a:ea typeface="+mn-ea"/>
                <a:cs typeface="Times New Roman" panose="02020603050405020304" pitchFamily="18" charset="0"/>
              </a:rPr>
              <a:t>）要近，所以最近邻点更新为（</a:t>
            </a:r>
            <a:r>
              <a:rPr lang="en-US" altLang="zh-CN" sz="1050" b="0" kern="1200" dirty="0">
                <a:solidFill>
                  <a:schemeClr val="tx1"/>
                </a:solidFill>
                <a:effectLst/>
                <a:latin typeface="+mn-ea"/>
                <a:ea typeface="+mn-ea"/>
                <a:cs typeface="Times New Roman" panose="02020603050405020304" pitchFamily="18" charset="0"/>
              </a:rPr>
              <a:t>2</a:t>
            </a:r>
            <a:r>
              <a:rPr lang="zh-CN" altLang="zh-CN" sz="1050" b="0" kern="1200" dirty="0">
                <a:solidFill>
                  <a:schemeClr val="tx1"/>
                </a:solidFill>
                <a:effectLst/>
                <a:latin typeface="+mn-ea"/>
                <a:ea typeface="+mn-ea"/>
                <a:cs typeface="Times New Roman" panose="02020603050405020304" pitchFamily="18" charset="0"/>
              </a:rPr>
              <a:t>，</a:t>
            </a:r>
            <a:r>
              <a:rPr lang="en-US" altLang="zh-CN" sz="1050" b="0" kern="1200" dirty="0">
                <a:solidFill>
                  <a:schemeClr val="tx1"/>
                </a:solidFill>
                <a:effectLst/>
                <a:latin typeface="+mn-ea"/>
                <a:ea typeface="+mn-ea"/>
                <a:cs typeface="Times New Roman" panose="02020603050405020304" pitchFamily="18" charset="0"/>
              </a:rPr>
              <a:t>3</a:t>
            </a:r>
            <a:r>
              <a:rPr lang="zh-CN" altLang="zh-CN" sz="1050" b="0" kern="1200" dirty="0">
                <a:solidFill>
                  <a:schemeClr val="tx1"/>
                </a:solidFill>
                <a:effectLst/>
                <a:latin typeface="+mn-ea"/>
                <a:ea typeface="+mn-ea"/>
                <a:cs typeface="Times New Roman" panose="02020603050405020304" pitchFamily="18" charset="0"/>
              </a:rPr>
              <a:t>），最近距离更新为</a:t>
            </a:r>
            <a:r>
              <a:rPr lang="en-US" altLang="zh-CN" sz="1050" b="0" kern="1200" dirty="0">
                <a:solidFill>
                  <a:schemeClr val="tx1"/>
                </a:solidFill>
                <a:effectLst/>
                <a:latin typeface="+mn-ea"/>
                <a:ea typeface="+mn-ea"/>
                <a:cs typeface="Times New Roman" panose="02020603050405020304" pitchFamily="18" charset="0"/>
              </a:rPr>
              <a:t>1.5</a:t>
            </a:r>
            <a:r>
              <a:rPr lang="zh-CN" altLang="zh-CN" sz="1050" b="0" kern="1200" dirty="0">
                <a:solidFill>
                  <a:schemeClr val="tx1"/>
                </a:solidFill>
                <a:effectLst/>
                <a:latin typeface="+mn-ea"/>
                <a:ea typeface="+mn-ea"/>
                <a:cs typeface="Times New Roman" panose="02020603050405020304" pitchFamily="18" charset="0"/>
              </a:rPr>
              <a:t>；</a:t>
            </a:r>
          </a:p>
          <a:p>
            <a:r>
              <a:rPr lang="zh-CN" altLang="zh-CN" sz="1050" b="0" kern="1200" dirty="0">
                <a:solidFill>
                  <a:schemeClr val="tx1"/>
                </a:solidFill>
                <a:effectLst/>
                <a:latin typeface="+mn-ea"/>
                <a:ea typeface="+mn-ea"/>
                <a:cs typeface="Times New Roman" panose="02020603050405020304" pitchFamily="18" charset="0"/>
              </a:rPr>
              <a:t>回溯查找至（</a:t>
            </a:r>
            <a:r>
              <a:rPr lang="en-US" altLang="zh-CN" sz="1050" b="0" kern="1200" dirty="0">
                <a:solidFill>
                  <a:schemeClr val="tx1"/>
                </a:solidFill>
                <a:effectLst/>
                <a:latin typeface="+mn-ea"/>
                <a:ea typeface="+mn-ea"/>
                <a:cs typeface="Times New Roman" panose="02020603050405020304" pitchFamily="18" charset="0"/>
              </a:rPr>
              <a:t>5,4</a:t>
            </a:r>
            <a:r>
              <a:rPr lang="zh-CN" altLang="zh-CN" sz="1050" b="0" kern="1200" dirty="0">
                <a:solidFill>
                  <a:schemeClr val="tx1"/>
                </a:solidFill>
                <a:effectLst/>
                <a:latin typeface="+mn-ea"/>
                <a:ea typeface="+mn-ea"/>
                <a:cs typeface="Times New Roman" panose="02020603050405020304" pitchFamily="18" charset="0"/>
              </a:rPr>
              <a:t>），直到最后回溯到根结点（</a:t>
            </a:r>
            <a:r>
              <a:rPr lang="en-US" altLang="zh-CN" sz="1050" b="0" kern="1200" dirty="0">
                <a:solidFill>
                  <a:schemeClr val="tx1"/>
                </a:solidFill>
                <a:effectLst/>
                <a:latin typeface="+mn-ea"/>
                <a:ea typeface="+mn-ea"/>
                <a:cs typeface="Times New Roman" panose="02020603050405020304" pitchFamily="18" charset="0"/>
              </a:rPr>
              <a:t>7,2</a:t>
            </a:r>
            <a:r>
              <a:rPr lang="zh-CN" altLang="zh-CN" sz="1050" b="0" kern="1200" dirty="0">
                <a:solidFill>
                  <a:schemeClr val="tx1"/>
                </a:solidFill>
                <a:effectLst/>
                <a:latin typeface="+mn-ea"/>
                <a:ea typeface="+mn-ea"/>
                <a:cs typeface="Times New Roman" panose="02020603050405020304" pitchFamily="18" charset="0"/>
              </a:rPr>
              <a:t>）的时候，以（</a:t>
            </a:r>
            <a:r>
              <a:rPr lang="en-US" altLang="zh-CN" sz="1050" b="0" kern="1200" dirty="0">
                <a:solidFill>
                  <a:schemeClr val="tx1"/>
                </a:solidFill>
                <a:effectLst/>
                <a:latin typeface="+mn-ea"/>
                <a:ea typeface="+mn-ea"/>
                <a:cs typeface="Times New Roman" panose="02020603050405020304" pitchFamily="18" charset="0"/>
              </a:rPr>
              <a:t>2,4.5</a:t>
            </a:r>
            <a:r>
              <a:rPr lang="zh-CN" altLang="zh-CN" sz="1050" b="0" kern="1200" dirty="0">
                <a:solidFill>
                  <a:schemeClr val="tx1"/>
                </a:solidFill>
                <a:effectLst/>
                <a:latin typeface="+mn-ea"/>
                <a:ea typeface="+mn-ea"/>
                <a:cs typeface="Times New Roman" panose="02020603050405020304" pitchFamily="18" charset="0"/>
              </a:rPr>
              <a:t>）为圆心</a:t>
            </a:r>
            <a:r>
              <a:rPr lang="en-US" altLang="zh-CN" sz="1050" b="0" kern="1200" dirty="0">
                <a:solidFill>
                  <a:schemeClr val="tx1"/>
                </a:solidFill>
                <a:effectLst/>
                <a:latin typeface="+mn-ea"/>
                <a:ea typeface="+mn-ea"/>
                <a:cs typeface="Times New Roman" panose="02020603050405020304" pitchFamily="18" charset="0"/>
              </a:rPr>
              <a:t>1.5</a:t>
            </a:r>
            <a:r>
              <a:rPr lang="zh-CN" altLang="zh-CN" sz="1050" b="0" kern="1200" dirty="0">
                <a:solidFill>
                  <a:schemeClr val="tx1"/>
                </a:solidFill>
                <a:effectLst/>
                <a:latin typeface="+mn-ea"/>
                <a:ea typeface="+mn-ea"/>
                <a:cs typeface="Times New Roman" panose="02020603050405020304" pitchFamily="18" charset="0"/>
              </a:rPr>
              <a:t>为半径作圆，并不和</a:t>
            </a:r>
            <a:r>
              <a:rPr lang="en-US" altLang="zh-CN" sz="1050" b="0" kern="1200" dirty="0">
                <a:solidFill>
                  <a:schemeClr val="tx1"/>
                </a:solidFill>
                <a:effectLst/>
                <a:latin typeface="+mn-ea"/>
                <a:ea typeface="+mn-ea"/>
                <a:cs typeface="Times New Roman" panose="02020603050405020304" pitchFamily="18" charset="0"/>
              </a:rPr>
              <a:t>x = 7</a:t>
            </a:r>
            <a:r>
              <a:rPr lang="zh-CN" altLang="zh-CN" sz="1050" b="0" kern="1200" dirty="0">
                <a:solidFill>
                  <a:schemeClr val="tx1"/>
                </a:solidFill>
                <a:effectLst/>
                <a:latin typeface="+mn-ea"/>
                <a:ea typeface="+mn-ea"/>
                <a:cs typeface="Times New Roman" panose="02020603050405020304" pitchFamily="18" charset="0"/>
              </a:rPr>
              <a:t>分割超平面交割，如下图所示。至此，搜索路径回溯完，返回最近邻点（</a:t>
            </a:r>
            <a:r>
              <a:rPr lang="en-US" altLang="zh-CN" sz="1050" b="0" kern="1200" dirty="0">
                <a:solidFill>
                  <a:schemeClr val="tx1"/>
                </a:solidFill>
                <a:effectLst/>
                <a:latin typeface="+mn-ea"/>
                <a:ea typeface="+mn-ea"/>
                <a:cs typeface="Times New Roman" panose="02020603050405020304" pitchFamily="18" charset="0"/>
              </a:rPr>
              <a:t>2,3</a:t>
            </a:r>
            <a:r>
              <a:rPr lang="zh-CN" altLang="zh-CN" sz="1050" b="0" kern="1200" dirty="0">
                <a:solidFill>
                  <a:schemeClr val="tx1"/>
                </a:solidFill>
                <a:effectLst/>
                <a:latin typeface="+mn-ea"/>
                <a:ea typeface="+mn-ea"/>
                <a:cs typeface="Times New Roman" panose="02020603050405020304" pitchFamily="18" charset="0"/>
              </a:rPr>
              <a:t>），最近距离</a:t>
            </a:r>
            <a:r>
              <a:rPr lang="en-US" altLang="zh-CN" sz="1050" b="0" kern="1200" dirty="0">
                <a:solidFill>
                  <a:schemeClr val="tx1"/>
                </a:solidFill>
                <a:effectLst/>
                <a:latin typeface="+mn-ea"/>
                <a:ea typeface="+mn-ea"/>
                <a:cs typeface="Times New Roman" panose="02020603050405020304" pitchFamily="18" charset="0"/>
              </a:rPr>
              <a:t>1.5</a:t>
            </a:r>
            <a:r>
              <a:rPr lang="zh-CN" altLang="zh-CN" sz="1050" b="0" kern="1200" dirty="0">
                <a:solidFill>
                  <a:schemeClr val="tx1"/>
                </a:solidFill>
                <a:effectLst/>
                <a:latin typeface="+mn-ea"/>
                <a:ea typeface="+mn-ea"/>
                <a:cs typeface="Times New Roman" panose="02020603050405020304" pitchFamily="18" charset="0"/>
              </a:rPr>
              <a:t>。</a:t>
            </a:r>
          </a:p>
        </p:txBody>
      </p:sp>
      <p:sp>
        <p:nvSpPr>
          <p:cNvPr id="4" name="灯片编号占位符 3"/>
          <p:cNvSpPr>
            <a:spLocks noGrp="1"/>
          </p:cNvSpPr>
          <p:nvPr>
            <p:ph type="sldNum" sz="quarter" idx="10"/>
          </p:nvPr>
        </p:nvSpPr>
        <p:spPr/>
        <p:txBody>
          <a:bodyPr/>
          <a:lstStyle/>
          <a:p>
            <a:fld id="{D9B3866F-B955-4712-A05F-9168E2EBA566}" type="slidenum">
              <a:rPr lang="zh-CN" altLang="en-US" smtClean="0"/>
              <a:pPr/>
              <a:t>21</a:t>
            </a:fld>
            <a:endParaRPr lang="zh-CN" altLang="en-US"/>
          </a:p>
        </p:txBody>
      </p:sp>
    </p:spTree>
    <p:extLst>
      <p:ext uri="{BB962C8B-B14F-4D97-AF65-F5344CB8AC3E}">
        <p14:creationId xmlns:p14="http://schemas.microsoft.com/office/powerpoint/2010/main" val="13047567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050" b="0" kern="1200" dirty="0">
                <a:solidFill>
                  <a:schemeClr val="tx1"/>
                </a:solidFill>
                <a:effectLst/>
                <a:latin typeface="+mn-ea"/>
                <a:ea typeface="+mn-ea"/>
                <a:cs typeface="Times New Roman" panose="02020603050405020304" pitchFamily="18" charset="0"/>
              </a:rPr>
              <a:t>一个复杂点了例子如查找点为（</a:t>
            </a:r>
            <a:r>
              <a:rPr lang="en-US" altLang="zh-CN" sz="1050" b="0" kern="1200" dirty="0">
                <a:solidFill>
                  <a:schemeClr val="tx1"/>
                </a:solidFill>
                <a:effectLst/>
                <a:latin typeface="+mn-ea"/>
                <a:ea typeface="+mn-ea"/>
                <a:cs typeface="Times New Roman" panose="02020603050405020304" pitchFamily="18" charset="0"/>
              </a:rPr>
              <a:t>2</a:t>
            </a:r>
            <a:r>
              <a:rPr lang="zh-CN" altLang="zh-CN" sz="1050" b="0" kern="1200" dirty="0">
                <a:solidFill>
                  <a:schemeClr val="tx1"/>
                </a:solidFill>
                <a:effectLst/>
                <a:latin typeface="+mn-ea"/>
                <a:ea typeface="+mn-ea"/>
                <a:cs typeface="Times New Roman" panose="02020603050405020304" pitchFamily="18" charset="0"/>
              </a:rPr>
              <a:t>，</a:t>
            </a:r>
            <a:r>
              <a:rPr lang="en-US" altLang="zh-CN" sz="1050" b="0" kern="1200" dirty="0">
                <a:solidFill>
                  <a:schemeClr val="tx1"/>
                </a:solidFill>
                <a:effectLst/>
                <a:latin typeface="+mn-ea"/>
                <a:ea typeface="+mn-ea"/>
                <a:cs typeface="Times New Roman" panose="02020603050405020304" pitchFamily="18" charset="0"/>
              </a:rPr>
              <a:t>4.5</a:t>
            </a:r>
            <a:r>
              <a:rPr lang="zh-CN" altLang="zh-CN" sz="1050" b="0" kern="1200" dirty="0">
                <a:solidFill>
                  <a:schemeClr val="tx1"/>
                </a:solidFill>
                <a:effectLst/>
                <a:latin typeface="+mn-ea"/>
                <a:ea typeface="+mn-ea"/>
                <a:cs typeface="Times New Roman" panose="02020603050405020304" pitchFamily="18" charset="0"/>
              </a:rPr>
              <a:t>），具体步骤依次如下：</a:t>
            </a:r>
          </a:p>
          <a:p>
            <a:r>
              <a:rPr lang="zh-CN" altLang="zh-CN" sz="1050" b="0" kern="1200" dirty="0">
                <a:solidFill>
                  <a:schemeClr val="tx1"/>
                </a:solidFill>
                <a:effectLst/>
                <a:latin typeface="+mn-ea"/>
                <a:ea typeface="+mn-ea"/>
                <a:cs typeface="Times New Roman" panose="02020603050405020304" pitchFamily="18" charset="0"/>
              </a:rPr>
              <a:t>同样先进行二叉查找，先从（</a:t>
            </a:r>
            <a:r>
              <a:rPr lang="en-US" altLang="zh-CN" sz="1050" b="0" kern="1200" dirty="0">
                <a:solidFill>
                  <a:schemeClr val="tx1"/>
                </a:solidFill>
                <a:effectLst/>
                <a:latin typeface="+mn-ea"/>
                <a:ea typeface="+mn-ea"/>
                <a:cs typeface="Times New Roman" panose="02020603050405020304" pitchFamily="18" charset="0"/>
              </a:rPr>
              <a:t>7,2</a:t>
            </a:r>
            <a:r>
              <a:rPr lang="zh-CN" altLang="zh-CN" sz="1050" b="0" kern="1200" dirty="0">
                <a:solidFill>
                  <a:schemeClr val="tx1"/>
                </a:solidFill>
                <a:effectLst/>
                <a:latin typeface="+mn-ea"/>
                <a:ea typeface="+mn-ea"/>
                <a:cs typeface="Times New Roman" panose="02020603050405020304" pitchFamily="18" charset="0"/>
              </a:rPr>
              <a:t>）查找到（</a:t>
            </a:r>
            <a:r>
              <a:rPr lang="en-US" altLang="zh-CN" sz="1050" b="0" kern="1200" dirty="0">
                <a:solidFill>
                  <a:schemeClr val="tx1"/>
                </a:solidFill>
                <a:effectLst/>
                <a:latin typeface="+mn-ea"/>
                <a:ea typeface="+mn-ea"/>
                <a:cs typeface="Times New Roman" panose="02020603050405020304" pitchFamily="18" charset="0"/>
              </a:rPr>
              <a:t>5,4</a:t>
            </a:r>
            <a:r>
              <a:rPr lang="zh-CN" altLang="zh-CN" sz="1050" b="0" kern="1200" dirty="0">
                <a:solidFill>
                  <a:schemeClr val="tx1"/>
                </a:solidFill>
                <a:effectLst/>
                <a:latin typeface="+mn-ea"/>
                <a:ea typeface="+mn-ea"/>
                <a:cs typeface="Times New Roman" panose="02020603050405020304" pitchFamily="18" charset="0"/>
              </a:rPr>
              <a:t>）节点，在进行查找时是由</a:t>
            </a:r>
            <a:r>
              <a:rPr lang="en-US" altLang="zh-CN" sz="1050" b="0" kern="1200" dirty="0">
                <a:solidFill>
                  <a:schemeClr val="tx1"/>
                </a:solidFill>
                <a:effectLst/>
                <a:latin typeface="+mn-ea"/>
                <a:ea typeface="+mn-ea"/>
                <a:cs typeface="Times New Roman" panose="02020603050405020304" pitchFamily="18" charset="0"/>
              </a:rPr>
              <a:t>y = 4</a:t>
            </a:r>
            <a:r>
              <a:rPr lang="zh-CN" altLang="zh-CN" sz="1050" b="0" kern="1200" dirty="0">
                <a:solidFill>
                  <a:schemeClr val="tx1"/>
                </a:solidFill>
                <a:effectLst/>
                <a:latin typeface="+mn-ea"/>
                <a:ea typeface="+mn-ea"/>
                <a:cs typeface="Times New Roman" panose="02020603050405020304" pitchFamily="18" charset="0"/>
              </a:rPr>
              <a:t>为分割超平面的，由于查找点为</a:t>
            </a:r>
            <a:r>
              <a:rPr lang="en-US" altLang="zh-CN" sz="1050" b="0" kern="1200" dirty="0">
                <a:solidFill>
                  <a:schemeClr val="tx1"/>
                </a:solidFill>
                <a:effectLst/>
                <a:latin typeface="+mn-ea"/>
                <a:ea typeface="+mn-ea"/>
                <a:cs typeface="Times New Roman" panose="02020603050405020304" pitchFamily="18" charset="0"/>
              </a:rPr>
              <a:t>y</a:t>
            </a:r>
            <a:r>
              <a:rPr lang="zh-CN" altLang="zh-CN" sz="1050" b="0" kern="1200" dirty="0">
                <a:solidFill>
                  <a:schemeClr val="tx1"/>
                </a:solidFill>
                <a:effectLst/>
                <a:latin typeface="+mn-ea"/>
                <a:ea typeface="+mn-ea"/>
                <a:cs typeface="Times New Roman" panose="02020603050405020304" pitchFamily="18" charset="0"/>
              </a:rPr>
              <a:t>值为</a:t>
            </a:r>
            <a:r>
              <a:rPr lang="en-US" altLang="zh-CN" sz="1050" b="0" kern="1200" dirty="0">
                <a:solidFill>
                  <a:schemeClr val="tx1"/>
                </a:solidFill>
                <a:effectLst/>
                <a:latin typeface="+mn-ea"/>
                <a:ea typeface="+mn-ea"/>
                <a:cs typeface="Times New Roman" panose="02020603050405020304" pitchFamily="18" charset="0"/>
              </a:rPr>
              <a:t>4.5</a:t>
            </a:r>
            <a:r>
              <a:rPr lang="zh-CN" altLang="zh-CN" sz="1050" b="0" kern="1200" dirty="0">
                <a:solidFill>
                  <a:schemeClr val="tx1"/>
                </a:solidFill>
                <a:effectLst/>
                <a:latin typeface="+mn-ea"/>
                <a:ea typeface="+mn-ea"/>
                <a:cs typeface="Times New Roman" panose="02020603050405020304" pitchFamily="18" charset="0"/>
              </a:rPr>
              <a:t>，因此进入右子空间查找到（</a:t>
            </a:r>
            <a:r>
              <a:rPr lang="en-US" altLang="zh-CN" sz="1050" b="0" kern="1200" dirty="0">
                <a:solidFill>
                  <a:schemeClr val="tx1"/>
                </a:solidFill>
                <a:effectLst/>
                <a:latin typeface="+mn-ea"/>
                <a:ea typeface="+mn-ea"/>
                <a:cs typeface="Times New Roman" panose="02020603050405020304" pitchFamily="18" charset="0"/>
              </a:rPr>
              <a:t>4,7</a:t>
            </a:r>
            <a:r>
              <a:rPr lang="zh-CN" altLang="zh-CN" sz="1050" b="0" kern="1200" dirty="0">
                <a:solidFill>
                  <a:schemeClr val="tx1"/>
                </a:solidFill>
                <a:effectLst/>
                <a:latin typeface="+mn-ea"/>
                <a:ea typeface="+mn-ea"/>
                <a:cs typeface="Times New Roman" panose="02020603050405020304" pitchFamily="18" charset="0"/>
              </a:rPr>
              <a:t>），形成搜索路径</a:t>
            </a:r>
            <a:r>
              <a:rPr lang="en-US" altLang="zh-CN" sz="1050" b="0" kern="1200" dirty="0">
                <a:solidFill>
                  <a:schemeClr val="tx1"/>
                </a:solidFill>
                <a:effectLst/>
                <a:latin typeface="+mn-ea"/>
                <a:ea typeface="+mn-ea"/>
                <a:cs typeface="Times New Roman" panose="02020603050405020304" pitchFamily="18" charset="0"/>
              </a:rPr>
              <a:t>&lt;(7,2)</a:t>
            </a:r>
            <a:r>
              <a:rPr lang="zh-CN" altLang="zh-CN" sz="1050" b="0" kern="1200" dirty="0">
                <a:solidFill>
                  <a:schemeClr val="tx1"/>
                </a:solidFill>
                <a:effectLst/>
                <a:latin typeface="+mn-ea"/>
                <a:ea typeface="+mn-ea"/>
                <a:cs typeface="Times New Roman" panose="02020603050405020304" pitchFamily="18" charset="0"/>
              </a:rPr>
              <a:t>，</a:t>
            </a:r>
            <a:r>
              <a:rPr lang="en-US" altLang="zh-CN" sz="1050" b="0" kern="1200" dirty="0">
                <a:solidFill>
                  <a:schemeClr val="tx1"/>
                </a:solidFill>
                <a:effectLst/>
                <a:latin typeface="+mn-ea"/>
                <a:ea typeface="+mn-ea"/>
                <a:cs typeface="Times New Roman" panose="02020603050405020304" pitchFamily="18" charset="0"/>
              </a:rPr>
              <a:t>(5,4)</a:t>
            </a:r>
            <a:r>
              <a:rPr lang="zh-CN" altLang="zh-CN" sz="1050" b="0" kern="1200" dirty="0">
                <a:solidFill>
                  <a:schemeClr val="tx1"/>
                </a:solidFill>
                <a:effectLst/>
                <a:latin typeface="+mn-ea"/>
                <a:ea typeface="+mn-ea"/>
                <a:cs typeface="Times New Roman" panose="02020603050405020304" pitchFamily="18" charset="0"/>
              </a:rPr>
              <a:t>，</a:t>
            </a:r>
            <a:r>
              <a:rPr lang="en-US" altLang="zh-CN" sz="1050" b="0" kern="1200" dirty="0">
                <a:solidFill>
                  <a:schemeClr val="tx1"/>
                </a:solidFill>
                <a:effectLst/>
                <a:latin typeface="+mn-ea"/>
                <a:ea typeface="+mn-ea"/>
                <a:cs typeface="Times New Roman" panose="02020603050405020304" pitchFamily="18" charset="0"/>
              </a:rPr>
              <a:t>(4,7)&gt;</a:t>
            </a:r>
            <a:r>
              <a:rPr lang="zh-CN" altLang="zh-CN" sz="1050" b="0" kern="1200" dirty="0">
                <a:solidFill>
                  <a:schemeClr val="tx1"/>
                </a:solidFill>
                <a:effectLst/>
                <a:latin typeface="+mn-ea"/>
                <a:ea typeface="+mn-ea"/>
                <a:cs typeface="Times New Roman" panose="02020603050405020304" pitchFamily="18" charset="0"/>
              </a:rPr>
              <a:t>，但（</a:t>
            </a:r>
            <a:r>
              <a:rPr lang="en-US" altLang="zh-CN" sz="1050" b="0" kern="1200" dirty="0">
                <a:solidFill>
                  <a:schemeClr val="tx1"/>
                </a:solidFill>
                <a:effectLst/>
                <a:latin typeface="+mn-ea"/>
                <a:ea typeface="+mn-ea"/>
                <a:cs typeface="Times New Roman" panose="02020603050405020304" pitchFamily="18" charset="0"/>
              </a:rPr>
              <a:t>4,7</a:t>
            </a:r>
            <a:r>
              <a:rPr lang="zh-CN" altLang="zh-CN" sz="1050" b="0" kern="1200" dirty="0">
                <a:solidFill>
                  <a:schemeClr val="tx1"/>
                </a:solidFill>
                <a:effectLst/>
                <a:latin typeface="+mn-ea"/>
                <a:ea typeface="+mn-ea"/>
                <a:cs typeface="Times New Roman" panose="02020603050405020304" pitchFamily="18" charset="0"/>
              </a:rPr>
              <a:t>）与目标查找点的距离为</a:t>
            </a:r>
            <a:r>
              <a:rPr lang="en-US" altLang="zh-CN" sz="1050" b="0" kern="1200" dirty="0">
                <a:solidFill>
                  <a:schemeClr val="tx1"/>
                </a:solidFill>
                <a:effectLst/>
                <a:latin typeface="+mn-ea"/>
                <a:ea typeface="+mn-ea"/>
                <a:cs typeface="Times New Roman" panose="02020603050405020304" pitchFamily="18" charset="0"/>
              </a:rPr>
              <a:t>3.202</a:t>
            </a:r>
            <a:r>
              <a:rPr lang="zh-CN" altLang="zh-CN" sz="1050" b="0" kern="1200" dirty="0">
                <a:solidFill>
                  <a:schemeClr val="tx1"/>
                </a:solidFill>
                <a:effectLst/>
                <a:latin typeface="+mn-ea"/>
                <a:ea typeface="+mn-ea"/>
                <a:cs typeface="Times New Roman" panose="02020603050405020304" pitchFamily="18" charset="0"/>
              </a:rPr>
              <a:t>，而（</a:t>
            </a:r>
            <a:r>
              <a:rPr lang="en-US" altLang="zh-CN" sz="1050" b="0" kern="1200" dirty="0">
                <a:solidFill>
                  <a:schemeClr val="tx1"/>
                </a:solidFill>
                <a:effectLst/>
                <a:latin typeface="+mn-ea"/>
                <a:ea typeface="+mn-ea"/>
                <a:cs typeface="Times New Roman" panose="02020603050405020304" pitchFamily="18" charset="0"/>
              </a:rPr>
              <a:t>5,4</a:t>
            </a:r>
            <a:r>
              <a:rPr lang="zh-CN" altLang="zh-CN" sz="1050" b="0" kern="1200" dirty="0">
                <a:solidFill>
                  <a:schemeClr val="tx1"/>
                </a:solidFill>
                <a:effectLst/>
                <a:latin typeface="+mn-ea"/>
                <a:ea typeface="+mn-ea"/>
                <a:cs typeface="Times New Roman" panose="02020603050405020304" pitchFamily="18" charset="0"/>
              </a:rPr>
              <a:t>）与查找点之间的距离为</a:t>
            </a:r>
            <a:r>
              <a:rPr lang="en-US" altLang="zh-CN" sz="1050" b="0" kern="1200" dirty="0">
                <a:solidFill>
                  <a:schemeClr val="tx1"/>
                </a:solidFill>
                <a:effectLst/>
                <a:latin typeface="+mn-ea"/>
                <a:ea typeface="+mn-ea"/>
                <a:cs typeface="Times New Roman" panose="02020603050405020304" pitchFamily="18" charset="0"/>
              </a:rPr>
              <a:t>3.041</a:t>
            </a:r>
            <a:r>
              <a:rPr lang="zh-CN" altLang="zh-CN" sz="1050" b="0" kern="1200" dirty="0">
                <a:solidFill>
                  <a:schemeClr val="tx1"/>
                </a:solidFill>
                <a:effectLst/>
                <a:latin typeface="+mn-ea"/>
                <a:ea typeface="+mn-ea"/>
                <a:cs typeface="Times New Roman" panose="02020603050405020304" pitchFamily="18" charset="0"/>
              </a:rPr>
              <a:t>，所以（</a:t>
            </a:r>
            <a:r>
              <a:rPr lang="en-US" altLang="zh-CN" sz="1050" b="0" kern="1200" dirty="0">
                <a:solidFill>
                  <a:schemeClr val="tx1"/>
                </a:solidFill>
                <a:effectLst/>
                <a:latin typeface="+mn-ea"/>
                <a:ea typeface="+mn-ea"/>
                <a:cs typeface="Times New Roman" panose="02020603050405020304" pitchFamily="18" charset="0"/>
              </a:rPr>
              <a:t>5,4</a:t>
            </a:r>
            <a:r>
              <a:rPr lang="zh-CN" altLang="zh-CN" sz="1050" b="0" kern="1200" dirty="0">
                <a:solidFill>
                  <a:schemeClr val="tx1"/>
                </a:solidFill>
                <a:effectLst/>
                <a:latin typeface="+mn-ea"/>
                <a:ea typeface="+mn-ea"/>
                <a:cs typeface="Times New Roman" panose="02020603050405020304" pitchFamily="18" charset="0"/>
              </a:rPr>
              <a:t>）为查询点的最近点；</a:t>
            </a:r>
          </a:p>
          <a:p>
            <a:r>
              <a:rPr lang="zh-CN" altLang="zh-CN" sz="1050" b="0" kern="1200" dirty="0">
                <a:solidFill>
                  <a:schemeClr val="tx1"/>
                </a:solidFill>
                <a:effectLst/>
                <a:latin typeface="+mn-ea"/>
                <a:ea typeface="+mn-ea"/>
                <a:cs typeface="Times New Roman" panose="02020603050405020304" pitchFamily="18" charset="0"/>
              </a:rPr>
              <a:t>以（</a:t>
            </a:r>
            <a:r>
              <a:rPr lang="en-US" altLang="zh-CN" sz="1050" b="0" kern="1200" dirty="0">
                <a:solidFill>
                  <a:schemeClr val="tx1"/>
                </a:solidFill>
                <a:effectLst/>
                <a:latin typeface="+mn-ea"/>
                <a:ea typeface="+mn-ea"/>
                <a:cs typeface="Times New Roman" panose="02020603050405020304" pitchFamily="18" charset="0"/>
              </a:rPr>
              <a:t>2</a:t>
            </a:r>
            <a:r>
              <a:rPr lang="zh-CN" altLang="zh-CN" sz="1050" b="0" kern="1200" dirty="0">
                <a:solidFill>
                  <a:schemeClr val="tx1"/>
                </a:solidFill>
                <a:effectLst/>
                <a:latin typeface="+mn-ea"/>
                <a:ea typeface="+mn-ea"/>
                <a:cs typeface="Times New Roman" panose="02020603050405020304" pitchFamily="18" charset="0"/>
              </a:rPr>
              <a:t>，</a:t>
            </a:r>
            <a:r>
              <a:rPr lang="en-US" altLang="zh-CN" sz="1050" b="0" kern="1200" dirty="0">
                <a:solidFill>
                  <a:schemeClr val="tx1"/>
                </a:solidFill>
                <a:effectLst/>
                <a:latin typeface="+mn-ea"/>
                <a:ea typeface="+mn-ea"/>
                <a:cs typeface="Times New Roman" panose="02020603050405020304" pitchFamily="18" charset="0"/>
              </a:rPr>
              <a:t>4.5</a:t>
            </a:r>
            <a:r>
              <a:rPr lang="zh-CN" altLang="zh-CN" sz="1050" b="0" kern="1200" dirty="0">
                <a:solidFill>
                  <a:schemeClr val="tx1"/>
                </a:solidFill>
                <a:effectLst/>
                <a:latin typeface="+mn-ea"/>
                <a:ea typeface="+mn-ea"/>
                <a:cs typeface="Times New Roman" panose="02020603050405020304" pitchFamily="18" charset="0"/>
              </a:rPr>
              <a:t>）为圆心，以</a:t>
            </a:r>
            <a:r>
              <a:rPr lang="en-US" altLang="zh-CN" sz="1050" b="0" kern="1200" dirty="0">
                <a:solidFill>
                  <a:schemeClr val="tx1"/>
                </a:solidFill>
                <a:effectLst/>
                <a:latin typeface="+mn-ea"/>
                <a:ea typeface="+mn-ea"/>
                <a:cs typeface="Times New Roman" panose="02020603050405020304" pitchFamily="18" charset="0"/>
              </a:rPr>
              <a:t>3.041</a:t>
            </a:r>
            <a:r>
              <a:rPr lang="zh-CN" altLang="zh-CN" sz="1050" b="0" kern="1200" dirty="0">
                <a:solidFill>
                  <a:schemeClr val="tx1"/>
                </a:solidFill>
                <a:effectLst/>
                <a:latin typeface="+mn-ea"/>
                <a:ea typeface="+mn-ea"/>
                <a:cs typeface="Times New Roman" panose="02020603050405020304" pitchFamily="18" charset="0"/>
              </a:rPr>
              <a:t>为半径作圆，如下图所示。可见该圆和</a:t>
            </a:r>
            <a:r>
              <a:rPr lang="en-US" altLang="zh-CN" sz="1050" b="0" kern="1200" dirty="0">
                <a:solidFill>
                  <a:schemeClr val="tx1"/>
                </a:solidFill>
                <a:effectLst/>
                <a:latin typeface="+mn-ea"/>
                <a:ea typeface="+mn-ea"/>
                <a:cs typeface="Times New Roman" panose="02020603050405020304" pitchFamily="18" charset="0"/>
              </a:rPr>
              <a:t>y = 4</a:t>
            </a:r>
            <a:r>
              <a:rPr lang="zh-CN" altLang="zh-CN" sz="1050" b="0" kern="1200" dirty="0">
                <a:solidFill>
                  <a:schemeClr val="tx1"/>
                </a:solidFill>
                <a:effectLst/>
                <a:latin typeface="+mn-ea"/>
                <a:ea typeface="+mn-ea"/>
                <a:cs typeface="Times New Roman" panose="02020603050405020304" pitchFamily="18" charset="0"/>
              </a:rPr>
              <a:t>超平面交割，所以需要进入（</a:t>
            </a:r>
            <a:r>
              <a:rPr lang="en-US" altLang="zh-CN" sz="1050" b="0" kern="1200" dirty="0">
                <a:solidFill>
                  <a:schemeClr val="tx1"/>
                </a:solidFill>
                <a:effectLst/>
                <a:latin typeface="+mn-ea"/>
                <a:ea typeface="+mn-ea"/>
                <a:cs typeface="Times New Roman" panose="02020603050405020304" pitchFamily="18" charset="0"/>
              </a:rPr>
              <a:t>5,4</a:t>
            </a:r>
            <a:r>
              <a:rPr lang="zh-CN" altLang="zh-CN" sz="1050" b="0" kern="1200" dirty="0">
                <a:solidFill>
                  <a:schemeClr val="tx1"/>
                </a:solidFill>
                <a:effectLst/>
                <a:latin typeface="+mn-ea"/>
                <a:ea typeface="+mn-ea"/>
                <a:cs typeface="Times New Roman" panose="02020603050405020304" pitchFamily="18" charset="0"/>
              </a:rPr>
              <a:t>）左子空间进行查找，也就是将（</a:t>
            </a:r>
            <a:r>
              <a:rPr lang="en-US" altLang="zh-CN" sz="1050" b="0" kern="1200" dirty="0">
                <a:solidFill>
                  <a:schemeClr val="tx1"/>
                </a:solidFill>
                <a:effectLst/>
                <a:latin typeface="+mn-ea"/>
                <a:ea typeface="+mn-ea"/>
                <a:cs typeface="Times New Roman" panose="02020603050405020304" pitchFamily="18" charset="0"/>
              </a:rPr>
              <a:t>2,3</a:t>
            </a:r>
            <a:r>
              <a:rPr lang="zh-CN" altLang="zh-CN" sz="1050" b="0" kern="1200" dirty="0">
                <a:solidFill>
                  <a:schemeClr val="tx1"/>
                </a:solidFill>
                <a:effectLst/>
                <a:latin typeface="+mn-ea"/>
                <a:ea typeface="+mn-ea"/>
                <a:cs typeface="Times New Roman" panose="02020603050405020304" pitchFamily="18" charset="0"/>
              </a:rPr>
              <a:t>）节点加入搜索路径中得</a:t>
            </a:r>
            <a:r>
              <a:rPr lang="en-US" altLang="zh-CN" sz="1050" b="0" kern="1200" dirty="0">
                <a:solidFill>
                  <a:schemeClr val="tx1"/>
                </a:solidFill>
                <a:effectLst/>
                <a:latin typeface="+mn-ea"/>
                <a:ea typeface="+mn-ea"/>
                <a:cs typeface="Times New Roman" panose="02020603050405020304" pitchFamily="18" charset="0"/>
              </a:rPr>
              <a:t>&lt;(7,2)</a:t>
            </a:r>
            <a:r>
              <a:rPr lang="zh-CN" altLang="zh-CN" sz="1050" b="0" kern="1200" dirty="0">
                <a:solidFill>
                  <a:schemeClr val="tx1"/>
                </a:solidFill>
                <a:effectLst/>
                <a:latin typeface="+mn-ea"/>
                <a:ea typeface="+mn-ea"/>
                <a:cs typeface="Times New Roman" panose="02020603050405020304" pitchFamily="18" charset="0"/>
              </a:rPr>
              <a:t>，</a:t>
            </a:r>
            <a:r>
              <a:rPr lang="en-US" altLang="zh-CN" sz="1050" b="0" kern="1200" dirty="0">
                <a:solidFill>
                  <a:schemeClr val="tx1"/>
                </a:solidFill>
                <a:effectLst/>
                <a:latin typeface="+mn-ea"/>
                <a:ea typeface="+mn-ea"/>
                <a:cs typeface="Times New Roman" panose="02020603050405020304" pitchFamily="18" charset="0"/>
              </a:rPr>
              <a:t>(2,3)&gt;</a:t>
            </a:r>
            <a:r>
              <a:rPr lang="zh-CN" altLang="zh-CN" sz="1050" b="0" kern="1200" dirty="0">
                <a:solidFill>
                  <a:schemeClr val="tx1"/>
                </a:solidFill>
                <a:effectLst/>
                <a:latin typeface="+mn-ea"/>
                <a:ea typeface="+mn-ea"/>
                <a:cs typeface="Times New Roman" panose="02020603050405020304" pitchFamily="18" charset="0"/>
              </a:rPr>
              <a:t>；于是接着搜索至（</a:t>
            </a:r>
            <a:r>
              <a:rPr lang="en-US" altLang="zh-CN" sz="1050" b="0" kern="1200" dirty="0">
                <a:solidFill>
                  <a:schemeClr val="tx1"/>
                </a:solidFill>
                <a:effectLst/>
                <a:latin typeface="+mn-ea"/>
                <a:ea typeface="+mn-ea"/>
                <a:cs typeface="Times New Roman" panose="02020603050405020304" pitchFamily="18" charset="0"/>
              </a:rPr>
              <a:t>2,3</a:t>
            </a:r>
            <a:r>
              <a:rPr lang="zh-CN" altLang="zh-CN" sz="1050" b="0" kern="1200" dirty="0">
                <a:solidFill>
                  <a:schemeClr val="tx1"/>
                </a:solidFill>
                <a:effectLst/>
                <a:latin typeface="+mn-ea"/>
                <a:ea typeface="+mn-ea"/>
                <a:cs typeface="Times New Roman" panose="02020603050405020304" pitchFamily="18" charset="0"/>
              </a:rPr>
              <a:t>）叶子节点，（</a:t>
            </a:r>
            <a:r>
              <a:rPr lang="en-US" altLang="zh-CN" sz="1050" b="0" kern="1200" dirty="0">
                <a:solidFill>
                  <a:schemeClr val="tx1"/>
                </a:solidFill>
                <a:effectLst/>
                <a:latin typeface="+mn-ea"/>
                <a:ea typeface="+mn-ea"/>
                <a:cs typeface="Times New Roman" panose="02020603050405020304" pitchFamily="18" charset="0"/>
              </a:rPr>
              <a:t>2,3</a:t>
            </a:r>
            <a:r>
              <a:rPr lang="zh-CN" altLang="zh-CN" sz="1050" b="0" kern="1200" dirty="0">
                <a:solidFill>
                  <a:schemeClr val="tx1"/>
                </a:solidFill>
                <a:effectLst/>
                <a:latin typeface="+mn-ea"/>
                <a:ea typeface="+mn-ea"/>
                <a:cs typeface="Times New Roman" panose="02020603050405020304" pitchFamily="18" charset="0"/>
              </a:rPr>
              <a:t>）距离（</a:t>
            </a:r>
            <a:r>
              <a:rPr lang="en-US" altLang="zh-CN" sz="1050" b="0" kern="1200" dirty="0">
                <a:solidFill>
                  <a:schemeClr val="tx1"/>
                </a:solidFill>
                <a:effectLst/>
                <a:latin typeface="+mn-ea"/>
                <a:ea typeface="+mn-ea"/>
                <a:cs typeface="Times New Roman" panose="02020603050405020304" pitchFamily="18" charset="0"/>
              </a:rPr>
              <a:t>2,4.5</a:t>
            </a:r>
            <a:r>
              <a:rPr lang="zh-CN" altLang="zh-CN" sz="1050" b="0" kern="1200" dirty="0">
                <a:solidFill>
                  <a:schemeClr val="tx1"/>
                </a:solidFill>
                <a:effectLst/>
                <a:latin typeface="+mn-ea"/>
                <a:ea typeface="+mn-ea"/>
                <a:cs typeface="Times New Roman" panose="02020603050405020304" pitchFamily="18" charset="0"/>
              </a:rPr>
              <a:t>）比（</a:t>
            </a:r>
            <a:r>
              <a:rPr lang="en-US" altLang="zh-CN" sz="1050" b="0" kern="1200" dirty="0">
                <a:solidFill>
                  <a:schemeClr val="tx1"/>
                </a:solidFill>
                <a:effectLst/>
                <a:latin typeface="+mn-ea"/>
                <a:ea typeface="+mn-ea"/>
                <a:cs typeface="Times New Roman" panose="02020603050405020304" pitchFamily="18" charset="0"/>
              </a:rPr>
              <a:t>5,4</a:t>
            </a:r>
            <a:r>
              <a:rPr lang="zh-CN" altLang="zh-CN" sz="1050" b="0" kern="1200" dirty="0">
                <a:solidFill>
                  <a:schemeClr val="tx1"/>
                </a:solidFill>
                <a:effectLst/>
                <a:latin typeface="+mn-ea"/>
                <a:ea typeface="+mn-ea"/>
                <a:cs typeface="Times New Roman" panose="02020603050405020304" pitchFamily="18" charset="0"/>
              </a:rPr>
              <a:t>）要近，所以最近邻点更新为（</a:t>
            </a:r>
            <a:r>
              <a:rPr lang="en-US" altLang="zh-CN" sz="1050" b="0" kern="1200" dirty="0">
                <a:solidFill>
                  <a:schemeClr val="tx1"/>
                </a:solidFill>
                <a:effectLst/>
                <a:latin typeface="+mn-ea"/>
                <a:ea typeface="+mn-ea"/>
                <a:cs typeface="Times New Roman" panose="02020603050405020304" pitchFamily="18" charset="0"/>
              </a:rPr>
              <a:t>2</a:t>
            </a:r>
            <a:r>
              <a:rPr lang="zh-CN" altLang="zh-CN" sz="1050" b="0" kern="1200" dirty="0">
                <a:solidFill>
                  <a:schemeClr val="tx1"/>
                </a:solidFill>
                <a:effectLst/>
                <a:latin typeface="+mn-ea"/>
                <a:ea typeface="+mn-ea"/>
                <a:cs typeface="Times New Roman" panose="02020603050405020304" pitchFamily="18" charset="0"/>
              </a:rPr>
              <a:t>，</a:t>
            </a:r>
            <a:r>
              <a:rPr lang="en-US" altLang="zh-CN" sz="1050" b="0" kern="1200" dirty="0">
                <a:solidFill>
                  <a:schemeClr val="tx1"/>
                </a:solidFill>
                <a:effectLst/>
                <a:latin typeface="+mn-ea"/>
                <a:ea typeface="+mn-ea"/>
                <a:cs typeface="Times New Roman" panose="02020603050405020304" pitchFamily="18" charset="0"/>
              </a:rPr>
              <a:t>3</a:t>
            </a:r>
            <a:r>
              <a:rPr lang="zh-CN" altLang="zh-CN" sz="1050" b="0" kern="1200" dirty="0">
                <a:solidFill>
                  <a:schemeClr val="tx1"/>
                </a:solidFill>
                <a:effectLst/>
                <a:latin typeface="+mn-ea"/>
                <a:ea typeface="+mn-ea"/>
                <a:cs typeface="Times New Roman" panose="02020603050405020304" pitchFamily="18" charset="0"/>
              </a:rPr>
              <a:t>），最近距离更新为</a:t>
            </a:r>
            <a:r>
              <a:rPr lang="en-US" altLang="zh-CN" sz="1050" b="0" kern="1200" dirty="0">
                <a:solidFill>
                  <a:schemeClr val="tx1"/>
                </a:solidFill>
                <a:effectLst/>
                <a:latin typeface="+mn-ea"/>
                <a:ea typeface="+mn-ea"/>
                <a:cs typeface="Times New Roman" panose="02020603050405020304" pitchFamily="18" charset="0"/>
              </a:rPr>
              <a:t>1.5</a:t>
            </a:r>
            <a:r>
              <a:rPr lang="zh-CN" altLang="zh-CN" sz="1050" b="0" kern="1200" dirty="0">
                <a:solidFill>
                  <a:schemeClr val="tx1"/>
                </a:solidFill>
                <a:effectLst/>
                <a:latin typeface="+mn-ea"/>
                <a:ea typeface="+mn-ea"/>
                <a:cs typeface="Times New Roman" panose="02020603050405020304" pitchFamily="18" charset="0"/>
              </a:rPr>
              <a:t>；</a:t>
            </a:r>
          </a:p>
          <a:p>
            <a:r>
              <a:rPr lang="zh-CN" altLang="zh-CN" sz="1050" b="0" kern="1200" dirty="0">
                <a:solidFill>
                  <a:schemeClr val="tx1"/>
                </a:solidFill>
                <a:effectLst/>
                <a:latin typeface="+mn-ea"/>
                <a:ea typeface="+mn-ea"/>
                <a:cs typeface="Times New Roman" panose="02020603050405020304" pitchFamily="18" charset="0"/>
              </a:rPr>
              <a:t>回溯查找至（</a:t>
            </a:r>
            <a:r>
              <a:rPr lang="en-US" altLang="zh-CN" sz="1050" b="0" kern="1200" dirty="0">
                <a:solidFill>
                  <a:schemeClr val="tx1"/>
                </a:solidFill>
                <a:effectLst/>
                <a:latin typeface="+mn-ea"/>
                <a:ea typeface="+mn-ea"/>
                <a:cs typeface="Times New Roman" panose="02020603050405020304" pitchFamily="18" charset="0"/>
              </a:rPr>
              <a:t>5,4</a:t>
            </a:r>
            <a:r>
              <a:rPr lang="zh-CN" altLang="zh-CN" sz="1050" b="0" kern="1200" dirty="0">
                <a:solidFill>
                  <a:schemeClr val="tx1"/>
                </a:solidFill>
                <a:effectLst/>
                <a:latin typeface="+mn-ea"/>
                <a:ea typeface="+mn-ea"/>
                <a:cs typeface="Times New Roman" panose="02020603050405020304" pitchFamily="18" charset="0"/>
              </a:rPr>
              <a:t>），直到最后回溯到根结点（</a:t>
            </a:r>
            <a:r>
              <a:rPr lang="en-US" altLang="zh-CN" sz="1050" b="0" kern="1200" dirty="0">
                <a:solidFill>
                  <a:schemeClr val="tx1"/>
                </a:solidFill>
                <a:effectLst/>
                <a:latin typeface="+mn-ea"/>
                <a:ea typeface="+mn-ea"/>
                <a:cs typeface="Times New Roman" panose="02020603050405020304" pitchFamily="18" charset="0"/>
              </a:rPr>
              <a:t>7,2</a:t>
            </a:r>
            <a:r>
              <a:rPr lang="zh-CN" altLang="zh-CN" sz="1050" b="0" kern="1200" dirty="0">
                <a:solidFill>
                  <a:schemeClr val="tx1"/>
                </a:solidFill>
                <a:effectLst/>
                <a:latin typeface="+mn-ea"/>
                <a:ea typeface="+mn-ea"/>
                <a:cs typeface="Times New Roman" panose="02020603050405020304" pitchFamily="18" charset="0"/>
              </a:rPr>
              <a:t>）的时候，以（</a:t>
            </a:r>
            <a:r>
              <a:rPr lang="en-US" altLang="zh-CN" sz="1050" b="0" kern="1200" dirty="0">
                <a:solidFill>
                  <a:schemeClr val="tx1"/>
                </a:solidFill>
                <a:effectLst/>
                <a:latin typeface="+mn-ea"/>
                <a:ea typeface="+mn-ea"/>
                <a:cs typeface="Times New Roman" panose="02020603050405020304" pitchFamily="18" charset="0"/>
              </a:rPr>
              <a:t>2,4.5</a:t>
            </a:r>
            <a:r>
              <a:rPr lang="zh-CN" altLang="zh-CN" sz="1050" b="0" kern="1200" dirty="0">
                <a:solidFill>
                  <a:schemeClr val="tx1"/>
                </a:solidFill>
                <a:effectLst/>
                <a:latin typeface="+mn-ea"/>
                <a:ea typeface="+mn-ea"/>
                <a:cs typeface="Times New Roman" panose="02020603050405020304" pitchFamily="18" charset="0"/>
              </a:rPr>
              <a:t>）为圆心</a:t>
            </a:r>
            <a:r>
              <a:rPr lang="en-US" altLang="zh-CN" sz="1050" b="0" kern="1200" dirty="0">
                <a:solidFill>
                  <a:schemeClr val="tx1"/>
                </a:solidFill>
                <a:effectLst/>
                <a:latin typeface="+mn-ea"/>
                <a:ea typeface="+mn-ea"/>
                <a:cs typeface="Times New Roman" panose="02020603050405020304" pitchFamily="18" charset="0"/>
              </a:rPr>
              <a:t>1.5</a:t>
            </a:r>
            <a:r>
              <a:rPr lang="zh-CN" altLang="zh-CN" sz="1050" b="0" kern="1200" dirty="0">
                <a:solidFill>
                  <a:schemeClr val="tx1"/>
                </a:solidFill>
                <a:effectLst/>
                <a:latin typeface="+mn-ea"/>
                <a:ea typeface="+mn-ea"/>
                <a:cs typeface="Times New Roman" panose="02020603050405020304" pitchFamily="18" charset="0"/>
              </a:rPr>
              <a:t>为半径作圆，并不和</a:t>
            </a:r>
            <a:r>
              <a:rPr lang="en-US" altLang="zh-CN" sz="1050" b="0" kern="1200" dirty="0">
                <a:solidFill>
                  <a:schemeClr val="tx1"/>
                </a:solidFill>
                <a:effectLst/>
                <a:latin typeface="+mn-ea"/>
                <a:ea typeface="+mn-ea"/>
                <a:cs typeface="Times New Roman" panose="02020603050405020304" pitchFamily="18" charset="0"/>
              </a:rPr>
              <a:t>x = 7</a:t>
            </a:r>
            <a:r>
              <a:rPr lang="zh-CN" altLang="zh-CN" sz="1050" b="0" kern="1200" dirty="0">
                <a:solidFill>
                  <a:schemeClr val="tx1"/>
                </a:solidFill>
                <a:effectLst/>
                <a:latin typeface="+mn-ea"/>
                <a:ea typeface="+mn-ea"/>
                <a:cs typeface="Times New Roman" panose="02020603050405020304" pitchFamily="18" charset="0"/>
              </a:rPr>
              <a:t>分割超平面交割，如下图所示。至此，搜索路径回溯完，返回最近邻点（</a:t>
            </a:r>
            <a:r>
              <a:rPr lang="en-US" altLang="zh-CN" sz="1050" b="0" kern="1200" dirty="0">
                <a:solidFill>
                  <a:schemeClr val="tx1"/>
                </a:solidFill>
                <a:effectLst/>
                <a:latin typeface="+mn-ea"/>
                <a:ea typeface="+mn-ea"/>
                <a:cs typeface="Times New Roman" panose="02020603050405020304" pitchFamily="18" charset="0"/>
              </a:rPr>
              <a:t>2,3</a:t>
            </a:r>
            <a:r>
              <a:rPr lang="zh-CN" altLang="zh-CN" sz="1050" b="0" kern="1200" dirty="0">
                <a:solidFill>
                  <a:schemeClr val="tx1"/>
                </a:solidFill>
                <a:effectLst/>
                <a:latin typeface="+mn-ea"/>
                <a:ea typeface="+mn-ea"/>
                <a:cs typeface="Times New Roman" panose="02020603050405020304" pitchFamily="18" charset="0"/>
              </a:rPr>
              <a:t>），最近距离</a:t>
            </a:r>
            <a:r>
              <a:rPr lang="en-US" altLang="zh-CN" sz="1050" b="0" kern="1200" dirty="0">
                <a:solidFill>
                  <a:schemeClr val="tx1"/>
                </a:solidFill>
                <a:effectLst/>
                <a:latin typeface="+mn-ea"/>
                <a:ea typeface="+mn-ea"/>
                <a:cs typeface="Times New Roman" panose="02020603050405020304" pitchFamily="18" charset="0"/>
              </a:rPr>
              <a:t>1.5</a:t>
            </a:r>
            <a:r>
              <a:rPr lang="zh-CN" altLang="zh-CN" sz="1050" b="0" kern="1200" dirty="0">
                <a:solidFill>
                  <a:schemeClr val="tx1"/>
                </a:solidFill>
                <a:effectLst/>
                <a:latin typeface="+mn-ea"/>
                <a:ea typeface="+mn-ea"/>
                <a:cs typeface="Times New Roman" panose="02020603050405020304" pitchFamily="18" charset="0"/>
              </a:rPr>
              <a:t>。</a:t>
            </a:r>
          </a:p>
        </p:txBody>
      </p:sp>
      <p:sp>
        <p:nvSpPr>
          <p:cNvPr id="4" name="灯片编号占位符 3"/>
          <p:cNvSpPr>
            <a:spLocks noGrp="1"/>
          </p:cNvSpPr>
          <p:nvPr>
            <p:ph type="sldNum" sz="quarter" idx="10"/>
          </p:nvPr>
        </p:nvSpPr>
        <p:spPr/>
        <p:txBody>
          <a:bodyPr/>
          <a:lstStyle/>
          <a:p>
            <a:fld id="{D9B3866F-B955-4712-A05F-9168E2EBA566}" type="slidenum">
              <a:rPr lang="zh-CN" altLang="en-US" smtClean="0"/>
              <a:pPr/>
              <a:t>22</a:t>
            </a:fld>
            <a:endParaRPr lang="zh-CN" altLang="en-US"/>
          </a:p>
        </p:txBody>
      </p:sp>
    </p:spTree>
    <p:extLst>
      <p:ext uri="{BB962C8B-B14F-4D97-AF65-F5344CB8AC3E}">
        <p14:creationId xmlns:p14="http://schemas.microsoft.com/office/powerpoint/2010/main" val="1861558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585319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自定义版式">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20234013">
            <a:off x="7542118" y="1712452"/>
            <a:ext cx="6527161" cy="6527161"/>
          </a:xfrm>
          <a:prstGeom prst="rect">
            <a:avLst/>
          </a:prstGeom>
        </p:spPr>
      </p:pic>
    </p:spTree>
    <p:extLst>
      <p:ext uri="{BB962C8B-B14F-4D97-AF65-F5344CB8AC3E}">
        <p14:creationId xmlns:p14="http://schemas.microsoft.com/office/powerpoint/2010/main" val="2243796801"/>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自定义版式">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95861339"/>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自定义版式">
    <p:bg>
      <p:bgPr>
        <a:solidFill>
          <a:schemeClr val="tx2">
            <a:lumMod val="50000"/>
          </a:schemeClr>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BEBA8EAE-BF5A-486C-A8C5-ECC9F3942E4B}">
                <a14:imgProps xmlns:a14="http://schemas.microsoft.com/office/drawing/2010/main">
                  <a14:imgLayer r:embed="rId3">
                    <a14:imgEffect>
                      <a14:saturation sat="33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7069146" cy="7052513"/>
          </a:xfrm>
          <a:prstGeom prst="rect">
            <a:avLst/>
          </a:prstGeom>
        </p:spPr>
      </p:pic>
    </p:spTree>
    <p:extLst>
      <p:ext uri="{BB962C8B-B14F-4D97-AF65-F5344CB8AC3E}">
        <p14:creationId xmlns:p14="http://schemas.microsoft.com/office/powerpoint/2010/main" val="1040561808"/>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自定义版式">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saturation sat="33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6159488" cy="6144995"/>
          </a:xfrm>
          <a:prstGeom prst="rect">
            <a:avLst/>
          </a:prstGeom>
          <a:noFill/>
        </p:spPr>
      </p:pic>
    </p:spTree>
    <p:extLst>
      <p:ext uri="{BB962C8B-B14F-4D97-AF65-F5344CB8AC3E}">
        <p14:creationId xmlns:p14="http://schemas.microsoft.com/office/powerpoint/2010/main" val="3024260670"/>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自定义版式">
    <p:bg>
      <p:bgPr>
        <a:solidFill>
          <a:schemeClr val="bg1">
            <a:lumMod val="95000"/>
          </a:schemeClr>
        </a:solidFill>
        <a:effectLst/>
      </p:bgPr>
    </p:bg>
    <p:spTree>
      <p:nvGrpSpPr>
        <p:cNvPr id="1" name=""/>
        <p:cNvGrpSpPr/>
        <p:nvPr/>
      </p:nvGrpSpPr>
      <p:grpSpPr>
        <a:xfrm>
          <a:off x="0" y="0"/>
          <a:ext cx="0" cy="0"/>
          <a:chOff x="0" y="0"/>
          <a:chExt cx="0" cy="0"/>
        </a:xfrm>
      </p:grpSpPr>
      <p:pic>
        <p:nvPicPr>
          <p:cNvPr id="66564" name="Picture 4" descr="C:\Users\dong\Desktop\QQ图片201601180940043.jpg"/>
          <p:cNvPicPr>
            <a:picLocks noChangeAspect="1" noChangeArrowheads="1"/>
          </p:cNvPicPr>
          <p:nvPr userDrawn="1"/>
        </p:nvPicPr>
        <p:blipFill>
          <a:blip r:embed="rId2"/>
          <a:srcRect/>
          <a:stretch>
            <a:fillRect/>
          </a:stretch>
        </p:blipFill>
        <p:spPr bwMode="auto">
          <a:xfrm>
            <a:off x="0" y="0"/>
            <a:ext cx="12192000" cy="6858000"/>
          </a:xfrm>
          <a:prstGeom prst="rect">
            <a:avLst/>
          </a:prstGeom>
          <a:noFill/>
        </p:spPr>
      </p:pic>
    </p:spTree>
    <p:extLst>
      <p:ext uri="{BB962C8B-B14F-4D97-AF65-F5344CB8AC3E}">
        <p14:creationId xmlns:p14="http://schemas.microsoft.com/office/powerpoint/2010/main" val="256945295"/>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自定义版式">
    <p:bg>
      <p:bgPr>
        <a:solidFill>
          <a:schemeClr val="bg1">
            <a:lumMod val="95000"/>
          </a:schemeClr>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2787957">
            <a:off x="-388307" y="-90188"/>
            <a:ext cx="6858000" cy="6858000"/>
          </a:xfrm>
          <a:prstGeom prst="rect">
            <a:avLst/>
          </a:prstGeom>
        </p:spPr>
      </p:pic>
    </p:spTree>
    <p:extLst>
      <p:ext uri="{BB962C8B-B14F-4D97-AF65-F5344CB8AC3E}">
        <p14:creationId xmlns:p14="http://schemas.microsoft.com/office/powerpoint/2010/main" val="1737815024"/>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61682" y="301532"/>
            <a:ext cx="11277600" cy="750981"/>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67ECC183-33E1-4A92-B1C7-CB8FD7CA04C3}" type="datetimeFigureOut">
              <a:rPr lang="zh-CN" altLang="en-US" smtClean="0"/>
              <a:pPr/>
              <a:t>2017/10/17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D07EDA66-9CA9-4E70-B719-A8AD451903AF}" type="slidenum">
              <a:rPr lang="zh-CN" altLang="en-US" smtClean="0"/>
              <a:pPr/>
              <a:t>‹#›</a:t>
            </a:fld>
            <a:endParaRPr lang="zh-CN" altLang="en-US"/>
          </a:p>
        </p:txBody>
      </p:sp>
    </p:spTree>
    <p:extLst>
      <p:ext uri="{BB962C8B-B14F-4D97-AF65-F5344CB8AC3E}">
        <p14:creationId xmlns:p14="http://schemas.microsoft.com/office/powerpoint/2010/main" val="2803083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4_自定义版式">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 y="-936"/>
            <a:ext cx="12192000" cy="6858000"/>
          </a:xfrm>
          <a:prstGeom prst="rect">
            <a:avLst/>
          </a:prstGeom>
        </p:spPr>
      </p:pic>
    </p:spTree>
    <p:extLst>
      <p:ext uri="{BB962C8B-B14F-4D97-AF65-F5344CB8AC3E}">
        <p14:creationId xmlns:p14="http://schemas.microsoft.com/office/powerpoint/2010/main" val="67585319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95000"/>
          </a:schemeClr>
        </a:solidFill>
        <a:effectLst/>
      </p:bgPr>
    </p:bg>
    <p:spTree>
      <p:nvGrpSpPr>
        <p:cNvPr id="1" name=""/>
        <p:cNvGrpSpPr/>
        <p:nvPr/>
      </p:nvGrpSpPr>
      <p:grpSpPr>
        <a:xfrm>
          <a:off x="0" y="0"/>
          <a:ext cx="0" cy="0"/>
          <a:chOff x="0" y="0"/>
          <a:chExt cx="0" cy="0"/>
        </a:xfrm>
      </p:grpSpPr>
      <p:pic>
        <p:nvPicPr>
          <p:cNvPr id="4" name="图片 3" descr="PPT4-03.jpg"/>
          <p:cNvPicPr>
            <a:picLocks noChangeAspect="1"/>
          </p:cNvPicPr>
          <p:nvPr userDrawn="1"/>
        </p:nvPicPr>
        <p:blipFill>
          <a:blip r:embed="rId2"/>
          <a:stretch>
            <a:fillRect/>
          </a:stretch>
        </p:blipFill>
        <p:spPr>
          <a:xfrm>
            <a:off x="-1" y="0"/>
            <a:ext cx="12192001" cy="6857193"/>
          </a:xfrm>
          <a:prstGeom prst="rect">
            <a:avLst/>
          </a:prstGeom>
        </p:spPr>
      </p:pic>
    </p:spTree>
    <p:extLst>
      <p:ext uri="{BB962C8B-B14F-4D97-AF65-F5344CB8AC3E}">
        <p14:creationId xmlns:p14="http://schemas.microsoft.com/office/powerpoint/2010/main" val="67585319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自定义版式">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960129">
            <a:off x="5504144" y="-1106725"/>
            <a:ext cx="9611900" cy="9611900"/>
          </a:xfrm>
          <a:prstGeom prst="rect">
            <a:avLst/>
          </a:prstGeom>
        </p:spPr>
      </p:pic>
    </p:spTree>
    <p:extLst>
      <p:ext uri="{BB962C8B-B14F-4D97-AF65-F5344CB8AC3E}">
        <p14:creationId xmlns:p14="http://schemas.microsoft.com/office/powerpoint/2010/main" val="4244586941"/>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3_自定义版式">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960129">
            <a:off x="5504144" y="-1106725"/>
            <a:ext cx="9611900" cy="9611900"/>
          </a:xfrm>
          <a:prstGeom prst="rect">
            <a:avLst/>
          </a:prstGeom>
        </p:spPr>
      </p:pic>
    </p:spTree>
    <p:extLst>
      <p:ext uri="{BB962C8B-B14F-4D97-AF65-F5344CB8AC3E}">
        <p14:creationId xmlns:p14="http://schemas.microsoft.com/office/powerpoint/2010/main" val="4244586941"/>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1_自定义版式">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16800">
            <a:off x="6094131" y="245310"/>
            <a:ext cx="8107581" cy="8107581"/>
          </a:xfrm>
          <a:prstGeom prst="rect">
            <a:avLst/>
          </a:prstGeom>
        </p:spPr>
      </p:pic>
    </p:spTree>
    <p:extLst>
      <p:ext uri="{BB962C8B-B14F-4D97-AF65-F5344CB8AC3E}">
        <p14:creationId xmlns:p14="http://schemas.microsoft.com/office/powerpoint/2010/main" val="2597803937"/>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9_自定义版式">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24393" y="351774"/>
            <a:ext cx="7963682" cy="7963682"/>
          </a:xfrm>
          <a:prstGeom prst="rect">
            <a:avLst/>
          </a:prstGeom>
        </p:spPr>
      </p:pic>
    </p:spTree>
    <p:extLst>
      <p:ext uri="{BB962C8B-B14F-4D97-AF65-F5344CB8AC3E}">
        <p14:creationId xmlns:p14="http://schemas.microsoft.com/office/powerpoint/2010/main" val="3795260665"/>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自定义版式">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468006">
            <a:off x="6152731" y="346618"/>
            <a:ext cx="9105758" cy="9105758"/>
          </a:xfrm>
          <a:prstGeom prst="rect">
            <a:avLst/>
          </a:prstGeom>
        </p:spPr>
      </p:pic>
    </p:spTree>
    <p:extLst>
      <p:ext uri="{BB962C8B-B14F-4D97-AF65-F5344CB8AC3E}">
        <p14:creationId xmlns:p14="http://schemas.microsoft.com/office/powerpoint/2010/main" val="1693469772"/>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自定义版式">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20234013">
            <a:off x="8137254" y="-815867"/>
            <a:ext cx="5229292" cy="5229292"/>
          </a:xfrm>
          <a:prstGeom prst="rect">
            <a:avLst/>
          </a:prstGeom>
        </p:spPr>
      </p:pic>
    </p:spTree>
    <p:extLst>
      <p:ext uri="{BB962C8B-B14F-4D97-AF65-F5344CB8AC3E}">
        <p14:creationId xmlns:p14="http://schemas.microsoft.com/office/powerpoint/2010/main" val="1170672095"/>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7388757"/>
      </p:ext>
    </p:extLst>
  </p:cSld>
  <p:clrMap bg1="lt1" tx1="dk1" bg2="lt2" tx2="dk2" accent1="accent1" accent2="accent2" accent3="accent3" accent4="accent4" accent5="accent5" accent6="accent6" hlink="hlink" folHlink="folHlink"/>
  <p:sldLayoutIdLst>
    <p:sldLayoutId id="2147483660" r:id="rId1"/>
    <p:sldLayoutId id="2147483676" r:id="rId2"/>
    <p:sldLayoutId id="2147483675" r:id="rId3"/>
    <p:sldLayoutId id="2147483669" r:id="rId4"/>
    <p:sldLayoutId id="2147483674" r:id="rId5"/>
    <p:sldLayoutId id="2147483672" r:id="rId6"/>
    <p:sldLayoutId id="2147483670" r:id="rId7"/>
    <p:sldLayoutId id="2147483671" r:id="rId8"/>
    <p:sldLayoutId id="2147483667" r:id="rId9"/>
    <p:sldLayoutId id="2147483668" r:id="rId10"/>
    <p:sldLayoutId id="2147483663" r:id="rId11"/>
    <p:sldLayoutId id="2147483662" r:id="rId12"/>
    <p:sldLayoutId id="2147483664" r:id="rId13"/>
    <p:sldLayoutId id="2147483665" r:id="rId14"/>
    <p:sldLayoutId id="2147483673" r:id="rId15"/>
    <p:sldLayoutId id="2147483681" r:id="rId16"/>
  </p:sldLayoutIdLst>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20.png"/><Relationship Id="rId7" Type="http://schemas.openxmlformats.org/officeDocument/2006/relationships/image" Target="../media/image23.w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2.wmf"/><Relationship Id="rId4" Type="http://schemas.openxmlformats.org/officeDocument/2006/relationships/oleObject" Target="../embeddings/oleObject1.bin"/><Relationship Id="rId9" Type="http://schemas.openxmlformats.org/officeDocument/2006/relationships/image" Target="../media/image24.wmf"/></Relationships>
</file>

<file path=ppt/slides/_rels/slide12.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0.png"/><Relationship Id="rId7" Type="http://schemas.openxmlformats.org/officeDocument/2006/relationships/image" Target="../media/image26.wmf"/><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oleObject" Target="../embeddings/oleObject5.bin"/><Relationship Id="rId5" Type="http://schemas.openxmlformats.org/officeDocument/2006/relationships/image" Target="../media/image25.wmf"/><Relationship Id="rId4" Type="http://schemas.openxmlformats.org/officeDocument/2006/relationships/oleObject" Target="../embeddings/oleObject4.bin"/></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31.jpg"/></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2.jp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6.x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notesSlide" Target="../notesSlides/notesSlide12.xml"/><Relationship Id="rId7"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41.wmf"/><Relationship Id="rId5" Type="http://schemas.openxmlformats.org/officeDocument/2006/relationships/oleObject" Target="../embeddings/oleObject6.bin"/><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9.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14.png"/><Relationship Id="rId7" Type="http://schemas.openxmlformats.org/officeDocument/2006/relationships/image" Target="../media/image45.jpeg"/><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media/image44.wmf"/><Relationship Id="rId5" Type="http://schemas.openxmlformats.org/officeDocument/2006/relationships/oleObject" Target="../embeddings/oleObject8.bin"/><Relationship Id="rId4" Type="http://schemas.openxmlformats.org/officeDocument/2006/relationships/hyperlink" Target="http://en.wikipedia.org/wiki/Entropy"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48.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0.bin"/><Relationship Id="rId5" Type="http://schemas.openxmlformats.org/officeDocument/2006/relationships/image" Target="../media/image47.wmf"/><Relationship Id="rId4" Type="http://schemas.openxmlformats.org/officeDocument/2006/relationships/oleObject" Target="../embeddings/oleObject9.bin"/></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notesSlide" Target="../notesSlides/notesSlide14.xml"/><Relationship Id="rId7" Type="http://schemas.openxmlformats.org/officeDocument/2006/relationships/oleObject" Target="../embeddings/oleObject12.bin"/><Relationship Id="rId2" Type="http://schemas.openxmlformats.org/officeDocument/2006/relationships/slideLayout" Target="../slideLayouts/slideLayout1.xml"/><Relationship Id="rId1" Type="http://schemas.openxmlformats.org/officeDocument/2006/relationships/vmlDrawing" Target="../drawings/vmlDrawing6.vml"/><Relationship Id="rId6" Type="http://schemas.openxmlformats.org/officeDocument/2006/relationships/image" Target="../media/image52.wmf"/><Relationship Id="rId5" Type="http://schemas.openxmlformats.org/officeDocument/2006/relationships/oleObject" Target="../embeddings/oleObject11.bin"/><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vmlDrawing" Target="../drawings/vmlDrawing7.vml"/><Relationship Id="rId5" Type="http://schemas.openxmlformats.org/officeDocument/2006/relationships/image" Target="../media/image54.wmf"/><Relationship Id="rId4" Type="http://schemas.openxmlformats.org/officeDocument/2006/relationships/oleObject" Target="../embeddings/oleObject13.bin"/></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image" Target="../media/image14.pn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6.jpeg"/><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1"/>
          <p:cNvSpPr txBox="1"/>
          <p:nvPr/>
        </p:nvSpPr>
        <p:spPr>
          <a:xfrm>
            <a:off x="3274059" y="5282877"/>
            <a:ext cx="5268183" cy="579967"/>
          </a:xfrm>
          <a:prstGeom prst="rect">
            <a:avLst/>
          </a:prstGeom>
          <a:noFill/>
        </p:spPr>
        <p:txBody>
          <a:bodyPr wrap="square" rtlCol="0">
            <a:spAutoFit/>
          </a:bodyPr>
          <a:lstStyle/>
          <a:p>
            <a:pPr algn="ctr">
              <a:lnSpc>
                <a:spcPct val="150000"/>
              </a:lnSpc>
            </a:pPr>
            <a:r>
              <a:rPr lang="en-US" altLang="zh-CN" sz="2400" dirty="0">
                <a:solidFill>
                  <a:schemeClr val="tx2">
                    <a:lumMod val="50000"/>
                  </a:schemeClr>
                </a:solidFill>
                <a:latin typeface="楷体_GB2312" panose="02010609030101010101" pitchFamily="49" charset="-122"/>
                <a:ea typeface="楷体_GB2312" panose="02010609030101010101" pitchFamily="49" charset="-122"/>
              </a:rPr>
              <a:t>2017-7</a:t>
            </a:r>
            <a:r>
              <a:rPr lang="zh-CN" altLang="en-US" sz="2400" dirty="0">
                <a:solidFill>
                  <a:schemeClr val="tx2">
                    <a:lumMod val="50000"/>
                  </a:schemeClr>
                </a:solidFill>
                <a:latin typeface="楷体_GB2312" panose="02010609030101010101" pitchFamily="49" charset="-122"/>
                <a:ea typeface="楷体_GB2312" panose="02010609030101010101" pitchFamily="49" charset="-122"/>
              </a:rPr>
              <a:t>大数据培训班</a:t>
            </a:r>
            <a:endParaRPr lang="en-US" altLang="zh-CN" sz="2400" dirty="0">
              <a:solidFill>
                <a:schemeClr val="tx2">
                  <a:lumMod val="50000"/>
                </a:schemeClr>
              </a:solidFill>
              <a:latin typeface="楷体_GB2312" panose="02010609030101010101" pitchFamily="49" charset="-122"/>
              <a:ea typeface="楷体_GB2312" panose="02010609030101010101" pitchFamily="49" charset="-122"/>
            </a:endParaRPr>
          </a:p>
        </p:txBody>
      </p:sp>
      <p:sp>
        <p:nvSpPr>
          <p:cNvPr id="10" name="文本框 9"/>
          <p:cNvSpPr txBox="1"/>
          <p:nvPr/>
        </p:nvSpPr>
        <p:spPr>
          <a:xfrm>
            <a:off x="2308302" y="2265454"/>
            <a:ext cx="6783425" cy="1815882"/>
          </a:xfrm>
          <a:prstGeom prst="rect">
            <a:avLst/>
          </a:prstGeom>
          <a:noFill/>
        </p:spPr>
        <p:txBody>
          <a:bodyPr wrap="square" rtlCol="0">
            <a:spAutoFit/>
          </a:bodyPr>
          <a:lstStyle/>
          <a:p>
            <a:pPr algn="ctr">
              <a:lnSpc>
                <a:spcPct val="150000"/>
              </a:lnSpc>
            </a:pPr>
            <a:r>
              <a:rPr lang="zh-CN" altLang="en-US" sz="4400" b="1" baseline="30000" dirty="0">
                <a:solidFill>
                  <a:schemeClr val="tx2">
                    <a:lumMod val="50000"/>
                  </a:schemeClr>
                </a:solidFill>
                <a:latin typeface="楷体_GB2312" panose="02010609030101010101" pitchFamily="49" charset="-122"/>
                <a:ea typeface="楷体_GB2312" panose="02010609030101010101" pitchFamily="49" charset="-122"/>
              </a:rPr>
              <a:t>十大经典算法之</a:t>
            </a:r>
            <a:endParaRPr lang="en-US" altLang="zh-CN" sz="4400" b="1" baseline="30000" dirty="0">
              <a:solidFill>
                <a:schemeClr val="tx2">
                  <a:lumMod val="50000"/>
                </a:schemeClr>
              </a:solidFill>
              <a:latin typeface="楷体_GB2312" panose="02010609030101010101" pitchFamily="49" charset="-122"/>
              <a:ea typeface="楷体_GB2312" panose="02010609030101010101" pitchFamily="49" charset="-122"/>
            </a:endParaRPr>
          </a:p>
          <a:p>
            <a:pPr algn="ctr">
              <a:lnSpc>
                <a:spcPct val="150000"/>
              </a:lnSpc>
            </a:pPr>
            <a:r>
              <a:rPr lang="en-US" altLang="zh-CN" sz="4400" b="1" baseline="30000" dirty="0">
                <a:solidFill>
                  <a:schemeClr val="tx2">
                    <a:lumMod val="50000"/>
                  </a:schemeClr>
                </a:solidFill>
                <a:latin typeface="楷体_GB2312" panose="02010609030101010101" pitchFamily="49" charset="-122"/>
                <a:ea typeface="楷体_GB2312" panose="02010609030101010101" pitchFamily="49" charset="-122"/>
              </a:rPr>
              <a:t>          </a:t>
            </a:r>
            <a:r>
              <a:rPr lang="en-US" altLang="zh-CN" sz="3600" b="1" baseline="30000" dirty="0">
                <a:solidFill>
                  <a:schemeClr val="tx2">
                    <a:lumMod val="50000"/>
                  </a:schemeClr>
                </a:solidFill>
                <a:latin typeface="楷体_GB2312" panose="02010609030101010101" pitchFamily="49" charset="-122"/>
                <a:ea typeface="楷体_GB2312" panose="02010609030101010101" pitchFamily="49" charset="-122"/>
              </a:rPr>
              <a:t>—KNN</a:t>
            </a:r>
            <a:r>
              <a:rPr lang="zh-CN" altLang="en-US" sz="3600" b="1" baseline="30000" dirty="0">
                <a:solidFill>
                  <a:schemeClr val="tx2">
                    <a:lumMod val="50000"/>
                  </a:schemeClr>
                </a:solidFill>
                <a:latin typeface="楷体_GB2312" panose="02010609030101010101" pitchFamily="49" charset="-122"/>
                <a:ea typeface="楷体_GB2312" panose="02010609030101010101" pitchFamily="49" charset="-122"/>
              </a:rPr>
              <a:t>、决策树算法</a:t>
            </a:r>
            <a:endParaRPr lang="en-US" altLang="zh-CN" sz="3600" b="1" baseline="30000" dirty="0">
              <a:solidFill>
                <a:schemeClr val="tx2">
                  <a:lumMod val="50000"/>
                </a:schemeClr>
              </a:solidFill>
              <a:latin typeface="楷体_GB2312" panose="02010609030101010101" pitchFamily="49" charset="-122"/>
              <a:ea typeface="楷体_GB2312" panose="02010609030101010101" pitchFamily="49" charset="-122"/>
            </a:endParaRPr>
          </a:p>
          <a:p>
            <a:pPr algn="ctr"/>
            <a:endParaRPr lang="zh-CN" altLang="en-US" sz="3600" b="1" baseline="30000" dirty="0">
              <a:solidFill>
                <a:schemeClr val="tx2">
                  <a:lumMod val="50000"/>
                </a:schemeClr>
              </a:solidFill>
              <a:latin typeface="Gadug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100004743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973774" y="4526007"/>
            <a:ext cx="2476960" cy="795667"/>
          </a:xfrm>
          <a:prstGeom prst="rect">
            <a:avLst/>
          </a:prstGeom>
          <a:noFill/>
        </p:spPr>
        <p:txBody>
          <a:bodyPr wrap="square" rtlCol="0" anchor="ctr">
            <a:spAutoFit/>
          </a:bodyPr>
          <a:lstStyle/>
          <a:p>
            <a:pPr>
              <a:lnSpc>
                <a:spcPct val="120000"/>
              </a:lnSpc>
            </a:pPr>
            <a:r>
              <a:rPr lang="zh-CN" altLang="en-US" sz="2000" b="1" dirty="0"/>
              <a:t>把它归为</a:t>
            </a:r>
            <a:r>
              <a:rPr lang="en-US" altLang="zh-CN" sz="2000" b="1" dirty="0"/>
              <a:t>(</a:t>
            </a:r>
            <a:r>
              <a:rPr lang="zh-CN" altLang="en-US" sz="2000" b="1" dirty="0"/>
              <a:t>或分配</a:t>
            </a:r>
            <a:r>
              <a:rPr lang="en-US" altLang="zh-CN" sz="2000" b="1" dirty="0"/>
              <a:t>)</a:t>
            </a:r>
            <a:r>
              <a:rPr lang="zh-CN" altLang="en-US" sz="2000" b="1" dirty="0"/>
              <a:t>到权重更大的那一类</a:t>
            </a:r>
            <a:endParaRPr lang="en-US" altLang="zh-CN" sz="2000" b="1"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1830925" y="1114074"/>
            <a:ext cx="3891449" cy="400110"/>
          </a:xfrm>
          <a:prstGeom prst="rect">
            <a:avLst/>
          </a:prstGeom>
          <a:no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核心思想</a:t>
            </a:r>
            <a:endParaRPr lang="en-US" altLang="zh-CN" sz="2000" b="1"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60808" y="989706"/>
            <a:ext cx="650376" cy="648846"/>
          </a:xfrm>
          <a:prstGeom prst="rect">
            <a:avLst/>
          </a:prstGeom>
        </p:spPr>
      </p:pic>
      <p:grpSp>
        <p:nvGrpSpPr>
          <p:cNvPr id="8" name="组合 12"/>
          <p:cNvGrpSpPr>
            <a:grpSpLocks/>
          </p:cNvGrpSpPr>
          <p:nvPr/>
        </p:nvGrpSpPr>
        <p:grpSpPr bwMode="auto">
          <a:xfrm>
            <a:off x="2261728" y="2195941"/>
            <a:ext cx="4900612" cy="7437244"/>
            <a:chOff x="714348" y="2000240"/>
            <a:chExt cx="2645622" cy="4068096"/>
          </a:xfrm>
        </p:grpSpPr>
        <p:sp>
          <p:nvSpPr>
            <p:cNvPr id="9" name="任意多边形 8"/>
            <p:cNvSpPr/>
            <p:nvPr/>
          </p:nvSpPr>
          <p:spPr>
            <a:xfrm rot="3541129">
              <a:off x="588442" y="3296807"/>
              <a:ext cx="3816424" cy="1726633"/>
            </a:xfrm>
            <a:custGeom>
              <a:avLst/>
              <a:gdLst>
                <a:gd name="connsiteX0" fmla="*/ 0 w 3816424"/>
                <a:gd name="connsiteY0" fmla="*/ 729953 h 1693845"/>
                <a:gd name="connsiteX1" fmla="*/ 93241 w 3816424"/>
                <a:gd name="connsiteY1" fmla="*/ 785936 h 1693845"/>
                <a:gd name="connsiteX2" fmla="*/ 565128 w 3816424"/>
                <a:gd name="connsiteY2" fmla="*/ 0 h 1693845"/>
                <a:gd name="connsiteX3" fmla="*/ 3816424 w 3816424"/>
                <a:gd name="connsiteY3" fmla="*/ 0 h 1693845"/>
                <a:gd name="connsiteX4" fmla="*/ 3816424 w 3816424"/>
                <a:gd name="connsiteY4" fmla="*/ 1693845 h 1693845"/>
                <a:gd name="connsiteX5" fmla="*/ 0 w 3816424"/>
                <a:gd name="connsiteY5" fmla="*/ 1693845 h 169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6424" h="1693845">
                  <a:moveTo>
                    <a:pt x="0" y="729953"/>
                  </a:moveTo>
                  <a:lnTo>
                    <a:pt x="93241" y="785936"/>
                  </a:lnTo>
                  <a:lnTo>
                    <a:pt x="565128" y="0"/>
                  </a:lnTo>
                  <a:lnTo>
                    <a:pt x="3816424" y="0"/>
                  </a:lnTo>
                  <a:lnTo>
                    <a:pt x="3816424" y="1693845"/>
                  </a:lnTo>
                  <a:lnTo>
                    <a:pt x="0" y="1693845"/>
                  </a:lnTo>
                  <a:close/>
                </a:path>
              </a:pathLst>
            </a:custGeom>
            <a:gradFill flip="none" rotWithShape="1">
              <a:gsLst>
                <a:gs pos="35000">
                  <a:schemeClr val="tx1">
                    <a:alpha val="0"/>
                  </a:schemeClr>
                </a:gs>
                <a:gs pos="0">
                  <a:schemeClr val="tx1">
                    <a:alpha val="2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 name="任意多边形 9"/>
            <p:cNvSpPr/>
            <p:nvPr/>
          </p:nvSpPr>
          <p:spPr>
            <a:xfrm>
              <a:off x="714348" y="2000240"/>
              <a:ext cx="1864019" cy="1119219"/>
            </a:xfrm>
            <a:custGeom>
              <a:avLst/>
              <a:gdLst>
                <a:gd name="connsiteX0" fmla="*/ 613113 w 1863270"/>
                <a:gd name="connsiteY0" fmla="*/ 0 h 1119753"/>
                <a:gd name="connsiteX1" fmla="*/ 937320 w 1863270"/>
                <a:gd name="connsiteY1" fmla="*/ 214899 h 1119753"/>
                <a:gd name="connsiteX2" fmla="*/ 938985 w 1863270"/>
                <a:gd name="connsiteY2" fmla="*/ 220260 h 1119753"/>
                <a:gd name="connsiteX3" fmla="*/ 957596 w 1863270"/>
                <a:gd name="connsiteY3" fmla="*/ 185972 h 1119753"/>
                <a:gd name="connsiteX4" fmla="*/ 1249362 w 1863270"/>
                <a:gd name="connsiteY4" fmla="*/ 30841 h 1119753"/>
                <a:gd name="connsiteX5" fmla="*/ 1594072 w 1863270"/>
                <a:gd name="connsiteY5" fmla="*/ 311787 h 1119753"/>
                <a:gd name="connsiteX6" fmla="*/ 1600380 w 1863270"/>
                <a:gd name="connsiteY6" fmla="*/ 374360 h 1119753"/>
                <a:gd name="connsiteX7" fmla="*/ 1648371 w 1863270"/>
                <a:gd name="connsiteY7" fmla="*/ 389258 h 1119753"/>
                <a:gd name="connsiteX8" fmla="*/ 1863270 w 1863270"/>
                <a:gd name="connsiteY8" fmla="*/ 713465 h 1119753"/>
                <a:gd name="connsiteX9" fmla="*/ 1511412 w 1863270"/>
                <a:gd name="connsiteY9" fmla="*/ 1065323 h 1119753"/>
                <a:gd name="connsiteX10" fmla="*/ 1245355 w 1863270"/>
                <a:gd name="connsiteY10" fmla="*/ 943730 h 1119753"/>
                <a:gd name="connsiteX11" fmla="*/ 1233031 w 1863270"/>
                <a:gd name="connsiteY11" fmla="*/ 926827 h 1119753"/>
                <a:gd name="connsiteX12" fmla="*/ 1212516 w 1863270"/>
                <a:gd name="connsiteY12" fmla="*/ 964622 h 1119753"/>
                <a:gd name="connsiteX13" fmla="*/ 920750 w 1863270"/>
                <a:gd name="connsiteY13" fmla="*/ 1119753 h 1119753"/>
                <a:gd name="connsiteX14" fmla="*/ 671949 w 1863270"/>
                <a:gd name="connsiteY14" fmla="*/ 1016696 h 1119753"/>
                <a:gd name="connsiteX15" fmla="*/ 630549 w 1863270"/>
                <a:gd name="connsiteY15" fmla="*/ 966519 h 1119753"/>
                <a:gd name="connsiteX16" fmla="*/ 600659 w 1863270"/>
                <a:gd name="connsiteY16" fmla="*/ 1002746 h 1119753"/>
                <a:gd name="connsiteX17" fmla="*/ 351858 w 1863270"/>
                <a:gd name="connsiteY17" fmla="*/ 1105803 h 1119753"/>
                <a:gd name="connsiteX18" fmla="*/ 0 w 1863270"/>
                <a:gd name="connsiteY18" fmla="*/ 753945 h 1119753"/>
                <a:gd name="connsiteX19" fmla="*/ 214899 w 1863270"/>
                <a:gd name="connsiteY19" fmla="*/ 429738 h 1119753"/>
                <a:gd name="connsiteX20" fmla="*/ 267461 w 1863270"/>
                <a:gd name="connsiteY20" fmla="*/ 413422 h 1119753"/>
                <a:gd name="connsiteX21" fmla="*/ 261255 w 1863270"/>
                <a:gd name="connsiteY21" fmla="*/ 351858 h 1119753"/>
                <a:gd name="connsiteX22" fmla="*/ 613113 w 1863270"/>
                <a:gd name="connsiteY22" fmla="*/ 0 h 1119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63270" h="1119753">
                  <a:moveTo>
                    <a:pt x="613113" y="0"/>
                  </a:moveTo>
                  <a:cubicBezTo>
                    <a:pt x="758857" y="0"/>
                    <a:pt x="883905" y="88612"/>
                    <a:pt x="937320" y="214899"/>
                  </a:cubicBezTo>
                  <a:lnTo>
                    <a:pt x="938985" y="220260"/>
                  </a:lnTo>
                  <a:lnTo>
                    <a:pt x="957596" y="185972"/>
                  </a:lnTo>
                  <a:cubicBezTo>
                    <a:pt x="1020827" y="92377"/>
                    <a:pt x="1127908" y="30841"/>
                    <a:pt x="1249362" y="30841"/>
                  </a:cubicBezTo>
                  <a:cubicBezTo>
                    <a:pt x="1419397" y="30841"/>
                    <a:pt x="1561262" y="151451"/>
                    <a:pt x="1594072" y="311787"/>
                  </a:cubicBezTo>
                  <a:lnTo>
                    <a:pt x="1600380" y="374360"/>
                  </a:lnTo>
                  <a:lnTo>
                    <a:pt x="1648371" y="389258"/>
                  </a:lnTo>
                  <a:cubicBezTo>
                    <a:pt x="1774658" y="442673"/>
                    <a:pt x="1863270" y="567721"/>
                    <a:pt x="1863270" y="713465"/>
                  </a:cubicBezTo>
                  <a:cubicBezTo>
                    <a:pt x="1863270" y="907791"/>
                    <a:pt x="1705738" y="1065323"/>
                    <a:pt x="1511412" y="1065323"/>
                  </a:cubicBezTo>
                  <a:cubicBezTo>
                    <a:pt x="1405140" y="1065323"/>
                    <a:pt x="1309872" y="1018210"/>
                    <a:pt x="1245355" y="943730"/>
                  </a:cubicBezTo>
                  <a:lnTo>
                    <a:pt x="1233031" y="926827"/>
                  </a:lnTo>
                  <a:lnTo>
                    <a:pt x="1212516" y="964622"/>
                  </a:lnTo>
                  <a:cubicBezTo>
                    <a:pt x="1149285" y="1058217"/>
                    <a:pt x="1042204" y="1119753"/>
                    <a:pt x="920750" y="1119753"/>
                  </a:cubicBezTo>
                  <a:cubicBezTo>
                    <a:pt x="823587" y="1119753"/>
                    <a:pt x="735622" y="1080370"/>
                    <a:pt x="671949" y="1016696"/>
                  </a:cubicBezTo>
                  <a:lnTo>
                    <a:pt x="630549" y="966519"/>
                  </a:lnTo>
                  <a:lnTo>
                    <a:pt x="600659" y="1002746"/>
                  </a:lnTo>
                  <a:cubicBezTo>
                    <a:pt x="536985" y="1066420"/>
                    <a:pt x="449021" y="1105803"/>
                    <a:pt x="351858" y="1105803"/>
                  </a:cubicBezTo>
                  <a:cubicBezTo>
                    <a:pt x="157532" y="1105803"/>
                    <a:pt x="0" y="948271"/>
                    <a:pt x="0" y="753945"/>
                  </a:cubicBezTo>
                  <a:cubicBezTo>
                    <a:pt x="0" y="608201"/>
                    <a:pt x="88612" y="483153"/>
                    <a:pt x="214899" y="429738"/>
                  </a:cubicBezTo>
                  <a:lnTo>
                    <a:pt x="267461" y="413422"/>
                  </a:lnTo>
                  <a:lnTo>
                    <a:pt x="261255" y="351858"/>
                  </a:lnTo>
                  <a:cubicBezTo>
                    <a:pt x="261255" y="157532"/>
                    <a:pt x="418787" y="0"/>
                    <a:pt x="613113" y="0"/>
                  </a:cubicBezTo>
                  <a:close/>
                </a:path>
              </a:pathLst>
            </a:custGeom>
            <a:solidFill>
              <a:srgbClr val="A4BAD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120000"/>
                </a:lnSpc>
                <a:spcBef>
                  <a:spcPts val="0"/>
                </a:spcBef>
                <a:spcAft>
                  <a:spcPts val="0"/>
                </a:spcAft>
                <a:defRPr/>
              </a:pPr>
              <a:r>
                <a:rPr lang="zh-CN" altLang="en-US" sz="2400" b="1" dirty="0">
                  <a:solidFill>
                    <a:srgbClr val="FFFF00"/>
                  </a:solidFill>
                </a:rPr>
                <a:t>所处的位置特征</a:t>
              </a:r>
              <a:endParaRPr lang="en-US" altLang="zh-CN" sz="2400" b="1" dirty="0">
                <a:solidFill>
                  <a:srgbClr val="FFFF00"/>
                </a:solidFill>
              </a:endParaRPr>
            </a:p>
            <a:p>
              <a:pPr algn="ctr" fontAlgn="auto">
                <a:lnSpc>
                  <a:spcPct val="120000"/>
                </a:lnSpc>
                <a:spcBef>
                  <a:spcPts val="0"/>
                </a:spcBef>
                <a:spcAft>
                  <a:spcPts val="0"/>
                </a:spcAft>
                <a:defRPr/>
              </a:pPr>
              <a:r>
                <a:rPr lang="zh-CN" altLang="en-US" sz="2400" b="1" dirty="0">
                  <a:solidFill>
                    <a:srgbClr val="FFFF00"/>
                  </a:solidFill>
                </a:rPr>
                <a:t>周围邻居的权重</a:t>
              </a:r>
            </a:p>
          </p:txBody>
        </p:sp>
      </p:grpSp>
      <p:sp>
        <p:nvSpPr>
          <p:cNvPr id="11" name="剪去同侧角的矩形 1"/>
          <p:cNvSpPr>
            <a:spLocks/>
          </p:cNvSpPr>
          <p:nvPr/>
        </p:nvSpPr>
        <p:spPr bwMode="auto">
          <a:xfrm>
            <a:off x="6317235" y="2980021"/>
            <a:ext cx="1793875" cy="1262063"/>
          </a:xfrm>
          <a:custGeom>
            <a:avLst/>
            <a:gdLst>
              <a:gd name="T0" fmla="*/ 0 w 2646947"/>
              <a:gd name="T1" fmla="*/ 509233 h 1359568"/>
              <a:gd name="T2" fmla="*/ 281730 w 2646947"/>
              <a:gd name="T3" fmla="*/ 0 h 1359568"/>
              <a:gd name="T4" fmla="*/ 558385 w 2646947"/>
              <a:gd name="T5" fmla="*/ 509233 h 1359568"/>
              <a:gd name="T6" fmla="*/ 558385 w 2646947"/>
              <a:gd name="T7" fmla="*/ 1009531 h 1359568"/>
              <a:gd name="T8" fmla="*/ 558385 w 2646947"/>
              <a:gd name="T9" fmla="*/ 1009531 h 1359568"/>
              <a:gd name="T10" fmla="*/ 0 w 2646947"/>
              <a:gd name="T11" fmla="*/ 1009531 h 1359568"/>
              <a:gd name="T12" fmla="*/ 0 w 2646947"/>
              <a:gd name="T13" fmla="*/ 1009531 h 1359568"/>
              <a:gd name="T14" fmla="*/ 0 w 2646947"/>
              <a:gd name="T15" fmla="*/ 509233 h 1359568"/>
              <a:gd name="T16" fmla="*/ 0 60000 65536"/>
              <a:gd name="T17" fmla="*/ 0 60000 65536"/>
              <a:gd name="T18" fmla="*/ 0 60000 65536"/>
              <a:gd name="T19" fmla="*/ 0 60000 65536"/>
              <a:gd name="T20" fmla="*/ 0 60000 65536"/>
              <a:gd name="T21" fmla="*/ 0 60000 65536"/>
              <a:gd name="T22" fmla="*/ 0 60000 65536"/>
              <a:gd name="T23" fmla="*/ 0 60000 65536"/>
              <a:gd name="T24" fmla="*/ 0 w 2646947"/>
              <a:gd name="T25" fmla="*/ 0 h 1359568"/>
              <a:gd name="T26" fmla="*/ 2646947 w 2646947"/>
              <a:gd name="T27" fmla="*/ 1359568 h 13595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46947" h="1359568">
                <a:moveTo>
                  <a:pt x="0" y="685800"/>
                </a:moveTo>
                <a:lnTo>
                  <a:pt x="1335505" y="0"/>
                </a:lnTo>
                <a:lnTo>
                  <a:pt x="2646947" y="685800"/>
                </a:lnTo>
                <a:lnTo>
                  <a:pt x="2646947" y="1359568"/>
                </a:lnTo>
                <a:lnTo>
                  <a:pt x="0" y="1359568"/>
                </a:lnTo>
                <a:lnTo>
                  <a:pt x="0" y="685800"/>
                </a:lnTo>
                <a:close/>
              </a:path>
            </a:pathLst>
          </a:custGeom>
          <a:solidFill>
            <a:srgbClr val="A4BAD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 name="剪去同侧角的矩形 1"/>
          <p:cNvSpPr>
            <a:spLocks/>
          </p:cNvSpPr>
          <p:nvPr/>
        </p:nvSpPr>
        <p:spPr bwMode="auto">
          <a:xfrm>
            <a:off x="8219060" y="2980021"/>
            <a:ext cx="1792287" cy="1262063"/>
          </a:xfrm>
          <a:custGeom>
            <a:avLst/>
            <a:gdLst>
              <a:gd name="T0" fmla="*/ 0 w 2646947"/>
              <a:gd name="T1" fmla="*/ 509233 h 1359568"/>
              <a:gd name="T2" fmla="*/ 280734 w 2646947"/>
              <a:gd name="T3" fmla="*/ 0 h 1359568"/>
              <a:gd name="T4" fmla="*/ 556410 w 2646947"/>
              <a:gd name="T5" fmla="*/ 509233 h 1359568"/>
              <a:gd name="T6" fmla="*/ 556410 w 2646947"/>
              <a:gd name="T7" fmla="*/ 1009531 h 1359568"/>
              <a:gd name="T8" fmla="*/ 556410 w 2646947"/>
              <a:gd name="T9" fmla="*/ 1009531 h 1359568"/>
              <a:gd name="T10" fmla="*/ 0 w 2646947"/>
              <a:gd name="T11" fmla="*/ 1009531 h 1359568"/>
              <a:gd name="T12" fmla="*/ 0 w 2646947"/>
              <a:gd name="T13" fmla="*/ 1009531 h 1359568"/>
              <a:gd name="T14" fmla="*/ 0 w 2646947"/>
              <a:gd name="T15" fmla="*/ 509233 h 1359568"/>
              <a:gd name="T16" fmla="*/ 0 60000 65536"/>
              <a:gd name="T17" fmla="*/ 0 60000 65536"/>
              <a:gd name="T18" fmla="*/ 0 60000 65536"/>
              <a:gd name="T19" fmla="*/ 0 60000 65536"/>
              <a:gd name="T20" fmla="*/ 0 60000 65536"/>
              <a:gd name="T21" fmla="*/ 0 60000 65536"/>
              <a:gd name="T22" fmla="*/ 0 60000 65536"/>
              <a:gd name="T23" fmla="*/ 0 60000 65536"/>
              <a:gd name="T24" fmla="*/ 0 w 2646947"/>
              <a:gd name="T25" fmla="*/ 0 h 1359568"/>
              <a:gd name="T26" fmla="*/ 2646947 w 2646947"/>
              <a:gd name="T27" fmla="*/ 1359568 h 13595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46947" h="1359568">
                <a:moveTo>
                  <a:pt x="0" y="685800"/>
                </a:moveTo>
                <a:lnTo>
                  <a:pt x="1335505" y="0"/>
                </a:lnTo>
                <a:lnTo>
                  <a:pt x="2646947" y="685800"/>
                </a:lnTo>
                <a:lnTo>
                  <a:pt x="2646947" y="1359568"/>
                </a:lnTo>
                <a:lnTo>
                  <a:pt x="0" y="1359568"/>
                </a:lnTo>
                <a:lnTo>
                  <a:pt x="0" y="685800"/>
                </a:lnTo>
                <a:close/>
              </a:path>
            </a:pathLst>
          </a:custGeom>
          <a:solidFill>
            <a:srgbClr val="178ED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 name="剪去同侧角的矩形 1"/>
          <p:cNvSpPr>
            <a:spLocks/>
          </p:cNvSpPr>
          <p:nvPr/>
        </p:nvSpPr>
        <p:spPr bwMode="auto">
          <a:xfrm rot="10800000">
            <a:off x="7268147" y="2227546"/>
            <a:ext cx="1792288" cy="1263650"/>
          </a:xfrm>
          <a:custGeom>
            <a:avLst/>
            <a:gdLst>
              <a:gd name="T0" fmla="*/ 0 w 2646947"/>
              <a:gd name="T1" fmla="*/ 511801 h 1359568"/>
              <a:gd name="T2" fmla="*/ 280735 w 2646947"/>
              <a:gd name="T3" fmla="*/ 0 h 1359568"/>
              <a:gd name="T4" fmla="*/ 556411 w 2646947"/>
              <a:gd name="T5" fmla="*/ 511801 h 1359568"/>
              <a:gd name="T6" fmla="*/ 556411 w 2646947"/>
              <a:gd name="T7" fmla="*/ 1014623 h 1359568"/>
              <a:gd name="T8" fmla="*/ 556411 w 2646947"/>
              <a:gd name="T9" fmla="*/ 1014623 h 1359568"/>
              <a:gd name="T10" fmla="*/ 0 w 2646947"/>
              <a:gd name="T11" fmla="*/ 1014623 h 1359568"/>
              <a:gd name="T12" fmla="*/ 0 w 2646947"/>
              <a:gd name="T13" fmla="*/ 1014623 h 1359568"/>
              <a:gd name="T14" fmla="*/ 0 w 2646947"/>
              <a:gd name="T15" fmla="*/ 511801 h 1359568"/>
              <a:gd name="T16" fmla="*/ 0 60000 65536"/>
              <a:gd name="T17" fmla="*/ 0 60000 65536"/>
              <a:gd name="T18" fmla="*/ 0 60000 65536"/>
              <a:gd name="T19" fmla="*/ 0 60000 65536"/>
              <a:gd name="T20" fmla="*/ 0 60000 65536"/>
              <a:gd name="T21" fmla="*/ 0 60000 65536"/>
              <a:gd name="T22" fmla="*/ 0 60000 65536"/>
              <a:gd name="T23" fmla="*/ 0 60000 65536"/>
              <a:gd name="T24" fmla="*/ 0 w 2646947"/>
              <a:gd name="T25" fmla="*/ 0 h 1359568"/>
              <a:gd name="T26" fmla="*/ 2646947 w 2646947"/>
              <a:gd name="T27" fmla="*/ 1359568 h 13595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46947" h="1359568">
                <a:moveTo>
                  <a:pt x="0" y="685800"/>
                </a:moveTo>
                <a:lnTo>
                  <a:pt x="1335505" y="0"/>
                </a:lnTo>
                <a:lnTo>
                  <a:pt x="2646947" y="685800"/>
                </a:lnTo>
                <a:lnTo>
                  <a:pt x="2646947" y="1359568"/>
                </a:lnTo>
                <a:lnTo>
                  <a:pt x="0" y="1359568"/>
                </a:lnTo>
                <a:lnTo>
                  <a:pt x="0" y="685800"/>
                </a:lnTo>
                <a:close/>
              </a:path>
            </a:pathLst>
          </a:custGeom>
          <a:solidFill>
            <a:srgbClr val="178ED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矩形 13"/>
          <p:cNvSpPr>
            <a:spLocks noChangeArrowheads="1"/>
          </p:cNvSpPr>
          <p:nvPr/>
        </p:nvSpPr>
        <p:spPr bwMode="auto">
          <a:xfrm>
            <a:off x="7379272" y="2542826"/>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chemeClr val="bg1"/>
                </a:solidFill>
                <a:latin typeface="+mn-ea"/>
                <a:ea typeface="+mn-ea"/>
              </a:rPr>
              <a:t>距离度量方式</a:t>
            </a:r>
          </a:p>
        </p:txBody>
      </p:sp>
      <p:sp>
        <p:nvSpPr>
          <p:cNvPr id="19" name="矩形 15"/>
          <p:cNvSpPr>
            <a:spLocks noChangeArrowheads="1"/>
          </p:cNvSpPr>
          <p:nvPr/>
        </p:nvSpPr>
        <p:spPr bwMode="auto">
          <a:xfrm>
            <a:off x="7771046" y="4691493"/>
            <a:ext cx="9589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latin typeface="+mn-ea"/>
                <a:ea typeface="+mn-ea"/>
              </a:rPr>
              <a:t>三要素</a:t>
            </a:r>
          </a:p>
        </p:txBody>
      </p:sp>
      <p:sp>
        <p:nvSpPr>
          <p:cNvPr id="20" name="矩形 13"/>
          <p:cNvSpPr>
            <a:spLocks noChangeArrowheads="1"/>
          </p:cNvSpPr>
          <p:nvPr/>
        </p:nvSpPr>
        <p:spPr bwMode="auto">
          <a:xfrm>
            <a:off x="6652337" y="3610114"/>
            <a:ext cx="10374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latin typeface="+mn-ea"/>
                <a:ea typeface="+mn-ea"/>
              </a:rPr>
              <a:t>K</a:t>
            </a:r>
            <a:r>
              <a:rPr lang="zh-CN" altLang="en-US" b="1" dirty="0">
                <a:latin typeface="+mn-ea"/>
                <a:ea typeface="+mn-ea"/>
              </a:rPr>
              <a:t>值选取</a:t>
            </a:r>
          </a:p>
        </p:txBody>
      </p:sp>
      <p:sp>
        <p:nvSpPr>
          <p:cNvPr id="21" name="矩形 13"/>
          <p:cNvSpPr>
            <a:spLocks noChangeArrowheads="1"/>
          </p:cNvSpPr>
          <p:nvPr/>
        </p:nvSpPr>
        <p:spPr bwMode="auto">
          <a:xfrm>
            <a:off x="8561205" y="3610114"/>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chemeClr val="bg1"/>
                </a:solidFill>
                <a:latin typeface="+mn-ea"/>
                <a:ea typeface="+mn-ea"/>
              </a:rPr>
              <a:t>决策分类</a:t>
            </a:r>
          </a:p>
        </p:txBody>
      </p:sp>
    </p:spTree>
    <p:extLst>
      <p:ext uri="{BB962C8B-B14F-4D97-AF65-F5344CB8AC3E}">
        <p14:creationId xmlns:p14="http://schemas.microsoft.com/office/powerpoint/2010/main" val="1329554982"/>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61514" y="820114"/>
            <a:ext cx="3891449"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近邻的距离度量表示法</a:t>
            </a:r>
            <a:endParaRPr lang="en-US" altLang="zh-CN" sz="20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1947260" y="1682200"/>
            <a:ext cx="5715061" cy="491673"/>
          </a:xfrm>
          <a:prstGeom prst="rect">
            <a:avLst/>
          </a:prstGeom>
          <a:noFill/>
        </p:spPr>
        <p:txBody>
          <a:bodyPr wrap="square" rtlCol="0" anchor="ctr">
            <a:spAutoFit/>
          </a:bodyPr>
          <a:lstStyle/>
          <a:p>
            <a:pPr marL="342900" indent="-342900">
              <a:lnSpc>
                <a:spcPts val="3500"/>
              </a:lnSpc>
              <a:spcAft>
                <a:spcPts val="1200"/>
              </a:spcAft>
              <a:buFont typeface="Arial" panose="020B0604020202020204" pitchFamily="34" charset="0"/>
              <a:buChar char="•"/>
            </a:pPr>
            <a:r>
              <a:rPr lang="zh-CN" altLang="en-US" sz="2200" dirty="0">
                <a:latin typeface="Times New Roman" panose="02020603050405020304" pitchFamily="18" charset="0"/>
                <a:cs typeface="Times New Roman" panose="02020603050405020304" pitchFamily="18" charset="0"/>
              </a:rPr>
              <a:t>欧式距离：</a:t>
            </a:r>
            <a:endParaRPr lang="en-US" altLang="zh-CN" sz="2200"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24640" y="820114"/>
            <a:ext cx="650376" cy="648846"/>
          </a:xfrm>
          <a:prstGeom prst="rect">
            <a:avLst/>
          </a:prstGeom>
        </p:spPr>
      </p:pic>
      <p:graphicFrame>
        <p:nvGraphicFramePr>
          <p:cNvPr id="8" name="对象 7"/>
          <p:cNvGraphicFramePr>
            <a:graphicFrameLocks noChangeAspect="1"/>
          </p:cNvGraphicFramePr>
          <p:nvPr>
            <p:extLst>
              <p:ext uri="{D42A27DB-BD31-4B8C-83A1-F6EECF244321}">
                <p14:modId xmlns:p14="http://schemas.microsoft.com/office/powerpoint/2010/main" val="2969571700"/>
              </p:ext>
            </p:extLst>
          </p:nvPr>
        </p:nvGraphicFramePr>
        <p:xfrm>
          <a:off x="2667474" y="2474923"/>
          <a:ext cx="7090911" cy="707230"/>
        </p:xfrm>
        <a:graphic>
          <a:graphicData uri="http://schemas.openxmlformats.org/presentationml/2006/ole">
            <mc:AlternateContent xmlns:mc="http://schemas.openxmlformats.org/markup-compatibility/2006">
              <mc:Choice xmlns:v="urn:schemas-microsoft-com:vml" Requires="v">
                <p:oleObj spid="_x0000_s1464" name="Equation" r:id="rId4" imgW="4838400" imgH="482400" progId="Equation.DSMT4">
                  <p:embed/>
                </p:oleObj>
              </mc:Choice>
              <mc:Fallback>
                <p:oleObj name="Equation" r:id="rId4" imgW="4838400" imgH="482400" progId="Equation.DSMT4">
                  <p:embed/>
                  <p:pic>
                    <p:nvPicPr>
                      <p:cNvPr id="0" name=""/>
                      <p:cNvPicPr/>
                      <p:nvPr/>
                    </p:nvPicPr>
                    <p:blipFill>
                      <a:blip r:embed="rId5"/>
                      <a:stretch>
                        <a:fillRect/>
                      </a:stretch>
                    </p:blipFill>
                    <p:spPr>
                      <a:xfrm>
                        <a:off x="2667474" y="2474923"/>
                        <a:ext cx="7090911" cy="707230"/>
                      </a:xfrm>
                      <a:prstGeom prst="rect">
                        <a:avLst/>
                      </a:prstGeom>
                    </p:spPr>
                  </p:pic>
                </p:oleObj>
              </mc:Fallback>
            </mc:AlternateContent>
          </a:graphicData>
        </a:graphic>
      </p:graphicFrame>
      <p:sp>
        <p:nvSpPr>
          <p:cNvPr id="9" name="文本框 8"/>
          <p:cNvSpPr txBox="1"/>
          <p:nvPr/>
        </p:nvSpPr>
        <p:spPr>
          <a:xfrm>
            <a:off x="1953639" y="2250559"/>
            <a:ext cx="5715061" cy="3554819"/>
          </a:xfrm>
          <a:prstGeom prst="rect">
            <a:avLst/>
          </a:prstGeom>
          <a:noFill/>
        </p:spPr>
        <p:txBody>
          <a:bodyPr wrap="square" rtlCol="0" anchor="ctr">
            <a:spAutoFit/>
          </a:bodyPr>
          <a:lstStyle/>
          <a:p>
            <a:pPr marL="342900" indent="-342900">
              <a:lnSpc>
                <a:spcPts val="3500"/>
              </a:lnSpc>
              <a:spcAft>
                <a:spcPts val="1200"/>
              </a:spcAft>
              <a:buFont typeface="Arial" panose="020B0604020202020204" pitchFamily="34" charset="0"/>
              <a:buChar char="•"/>
            </a:pPr>
            <a:r>
              <a:rPr lang="zh-CN" altLang="en-US" sz="2200" dirty="0">
                <a:latin typeface="Times New Roman" panose="02020603050405020304" pitchFamily="18" charset="0"/>
                <a:cs typeface="Times New Roman" panose="02020603050405020304" pitchFamily="18" charset="0"/>
              </a:rPr>
              <a:t>曼哈顿距离</a:t>
            </a:r>
            <a:endParaRPr lang="en-US" altLang="zh-CN" sz="2200" dirty="0">
              <a:latin typeface="Times New Roman" panose="02020603050405020304" pitchFamily="18" charset="0"/>
              <a:cs typeface="Times New Roman" panose="02020603050405020304" pitchFamily="18" charset="0"/>
            </a:endParaRPr>
          </a:p>
          <a:p>
            <a:pPr marL="342900" indent="-342900">
              <a:lnSpc>
                <a:spcPts val="3500"/>
              </a:lnSpc>
              <a:spcAft>
                <a:spcPts val="1200"/>
              </a:spcAft>
              <a:buFont typeface="Arial" panose="020B0604020202020204" pitchFamily="34" charset="0"/>
              <a:buChar char="•"/>
            </a:pPr>
            <a:r>
              <a:rPr lang="zh-CN" altLang="en-US" sz="2200" dirty="0">
                <a:latin typeface="Times New Roman" panose="02020603050405020304" pitchFamily="18" charset="0"/>
                <a:cs typeface="Times New Roman" panose="02020603050405020304" pitchFamily="18" charset="0"/>
              </a:rPr>
              <a:t>汉明距离</a:t>
            </a:r>
            <a:endParaRPr lang="en-US" altLang="zh-CN" sz="2200" dirty="0">
              <a:latin typeface="Times New Roman" panose="02020603050405020304" pitchFamily="18" charset="0"/>
              <a:cs typeface="Times New Roman" panose="02020603050405020304" pitchFamily="18" charset="0"/>
            </a:endParaRPr>
          </a:p>
          <a:p>
            <a:pPr marL="342900" indent="-342900">
              <a:lnSpc>
                <a:spcPts val="3500"/>
              </a:lnSpc>
              <a:spcAft>
                <a:spcPts val="1200"/>
              </a:spcAft>
              <a:buFont typeface="Arial" panose="020B0604020202020204" pitchFamily="34" charset="0"/>
              <a:buChar char="•"/>
            </a:pPr>
            <a:r>
              <a:rPr lang="zh-CN" altLang="en-US" sz="2200" dirty="0">
                <a:latin typeface="Times New Roman" panose="02020603050405020304" pitchFamily="18" charset="0"/>
                <a:cs typeface="Times New Roman" panose="02020603050405020304" pitchFamily="18" charset="0"/>
              </a:rPr>
              <a:t>切比雪夫距离</a:t>
            </a:r>
            <a:endParaRPr lang="en-US" altLang="zh-CN" sz="2200" dirty="0">
              <a:latin typeface="Times New Roman" panose="02020603050405020304" pitchFamily="18" charset="0"/>
              <a:cs typeface="Times New Roman" panose="02020603050405020304" pitchFamily="18" charset="0"/>
            </a:endParaRPr>
          </a:p>
          <a:p>
            <a:pPr marL="342900" indent="-342900">
              <a:lnSpc>
                <a:spcPts val="3500"/>
              </a:lnSpc>
              <a:spcAft>
                <a:spcPts val="1200"/>
              </a:spcAft>
              <a:buFont typeface="Arial" panose="020B0604020202020204" pitchFamily="34" charset="0"/>
              <a:buChar char="•"/>
            </a:pPr>
            <a:r>
              <a:rPr lang="zh-CN" altLang="en-US" sz="2200" dirty="0">
                <a:latin typeface="Times New Roman" panose="02020603050405020304" pitchFamily="18" charset="0"/>
                <a:cs typeface="Times New Roman" panose="02020603050405020304" pitchFamily="18" charset="0"/>
              </a:rPr>
              <a:t>闵可夫斯基距离</a:t>
            </a:r>
            <a:endParaRPr lang="en-US" altLang="zh-CN" sz="2200" dirty="0">
              <a:latin typeface="Times New Roman" panose="02020603050405020304" pitchFamily="18" charset="0"/>
              <a:cs typeface="Times New Roman" panose="02020603050405020304" pitchFamily="18" charset="0"/>
            </a:endParaRPr>
          </a:p>
          <a:p>
            <a:pPr marL="342900" indent="-342900">
              <a:lnSpc>
                <a:spcPts val="3500"/>
              </a:lnSpc>
              <a:spcAft>
                <a:spcPts val="1200"/>
              </a:spcAft>
              <a:buFont typeface="Arial" panose="020B0604020202020204" pitchFamily="34" charset="0"/>
              <a:buChar char="•"/>
            </a:pPr>
            <a:r>
              <a:rPr lang="zh-CN" altLang="en-US" sz="2200" dirty="0">
                <a:latin typeface="Times New Roman" panose="02020603050405020304" pitchFamily="18" charset="0"/>
                <a:cs typeface="Times New Roman" panose="02020603050405020304" pitchFamily="18" charset="0"/>
              </a:rPr>
              <a:t>马氏距离</a:t>
            </a:r>
            <a:endParaRPr lang="en-US" altLang="zh-CN" sz="2200" dirty="0">
              <a:latin typeface="Times New Roman" panose="02020603050405020304" pitchFamily="18" charset="0"/>
              <a:cs typeface="Times New Roman" panose="02020603050405020304" pitchFamily="18" charset="0"/>
            </a:endParaRPr>
          </a:p>
          <a:p>
            <a:pPr marL="342900" indent="-342900">
              <a:lnSpc>
                <a:spcPts val="3500"/>
              </a:lnSpc>
              <a:spcAft>
                <a:spcPts val="1200"/>
              </a:spcAft>
              <a:buFont typeface="Arial" panose="020B0604020202020204" pitchFamily="34" charset="0"/>
              <a:buChar char="•"/>
            </a:pPr>
            <a:r>
              <a:rPr lang="zh-CN" altLang="en-US" sz="2200" dirty="0">
                <a:latin typeface="Times New Roman" panose="02020603050405020304" pitchFamily="18" charset="0"/>
                <a:cs typeface="Times New Roman" panose="02020603050405020304" pitchFamily="18" charset="0"/>
              </a:rPr>
              <a:t>巴氏距离</a:t>
            </a:r>
            <a:endParaRPr lang="en-US" altLang="zh-CN" sz="2200" dirty="0">
              <a:latin typeface="Times New Roman" panose="02020603050405020304" pitchFamily="18" charset="0"/>
              <a:cs typeface="Times New Roman" panose="02020603050405020304" pitchFamily="18" charset="0"/>
            </a:endParaRPr>
          </a:p>
        </p:txBody>
      </p:sp>
      <p:grpSp>
        <p:nvGrpSpPr>
          <p:cNvPr id="11" name="组合 10"/>
          <p:cNvGrpSpPr/>
          <p:nvPr/>
        </p:nvGrpSpPr>
        <p:grpSpPr>
          <a:xfrm>
            <a:off x="3880021" y="3357616"/>
            <a:ext cx="5622325" cy="1754326"/>
            <a:chOff x="5770605" y="2302150"/>
            <a:chExt cx="5622325" cy="1754326"/>
          </a:xfrm>
        </p:grpSpPr>
        <p:sp>
          <p:nvSpPr>
            <p:cNvPr id="12" name="文本框 11"/>
            <p:cNvSpPr txBox="1"/>
            <p:nvPr/>
          </p:nvSpPr>
          <p:spPr>
            <a:xfrm>
              <a:off x="5770605" y="2302150"/>
              <a:ext cx="5622325" cy="1754326"/>
            </a:xfrm>
            <a:prstGeom prst="rect">
              <a:avLst/>
            </a:prstGeom>
            <a:noFill/>
          </p:spPr>
          <p:txBody>
            <a:bodyPr wrap="square" rtlCol="0">
              <a:spAutoFit/>
            </a:bodyPr>
            <a:lstStyle/>
            <a:p>
              <a:r>
                <a:rPr lang="zh-CN" altLang="en-US" dirty="0"/>
                <a:t>二维平面上两点</a:t>
              </a:r>
              <a:r>
                <a:rPr lang="en-US" altLang="zh-CN" dirty="0">
                  <a:latin typeface="Times New Roman" panose="02020603050405020304" pitchFamily="18" charset="0"/>
                  <a:cs typeface="Times New Roman" panose="02020603050405020304" pitchFamily="18" charset="0"/>
                </a:rPr>
                <a:t>a(x</a:t>
              </a:r>
              <a:r>
                <a:rPr lang="en-US" altLang="zh-CN" baseline="-25000" dirty="0">
                  <a:latin typeface="Times New Roman" panose="02020603050405020304" pitchFamily="18" charset="0"/>
                  <a:cs typeface="Times New Roman" panose="02020603050405020304" pitchFamily="18" charset="0"/>
                </a:rPr>
                <a:t>1</a:t>
              </a: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1</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与</a:t>
              </a:r>
              <a:r>
                <a:rPr lang="en-US" altLang="zh-CN" dirty="0">
                  <a:latin typeface="Times New Roman" panose="02020603050405020304" pitchFamily="18" charset="0"/>
                  <a:cs typeface="Times New Roman" panose="02020603050405020304" pitchFamily="18" charset="0"/>
                </a:rPr>
                <a:t>b(x</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之间的距离：</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graphicFrame>
          <p:nvGraphicFramePr>
            <p:cNvPr id="13" name="对象 12"/>
            <p:cNvGraphicFramePr>
              <a:graphicFrameLocks noChangeAspect="1"/>
            </p:cNvGraphicFramePr>
            <p:nvPr>
              <p:extLst>
                <p:ext uri="{D42A27DB-BD31-4B8C-83A1-F6EECF244321}">
                  <p14:modId xmlns:p14="http://schemas.microsoft.com/office/powerpoint/2010/main" val="4229117463"/>
                </p:ext>
              </p:extLst>
            </p:nvPr>
          </p:nvGraphicFramePr>
          <p:xfrm>
            <a:off x="6262946" y="2853943"/>
            <a:ext cx="3257550" cy="593725"/>
          </p:xfrm>
          <a:graphic>
            <a:graphicData uri="http://schemas.openxmlformats.org/presentationml/2006/ole">
              <mc:AlternateContent xmlns:mc="http://schemas.openxmlformats.org/markup-compatibility/2006">
                <mc:Choice xmlns:v="urn:schemas-microsoft-com:vml" Requires="v">
                  <p:oleObj spid="_x0000_s1465" name="Equation" r:id="rId6" imgW="2222280" imgH="406080" progId="Equation.DSMT4">
                    <p:embed/>
                  </p:oleObj>
                </mc:Choice>
                <mc:Fallback>
                  <p:oleObj name="Equation" r:id="rId6" imgW="2222280" imgH="406080" progId="Equation.DSMT4">
                    <p:embed/>
                    <p:pic>
                      <p:nvPicPr>
                        <p:cNvPr id="0" name=""/>
                        <p:cNvPicPr/>
                        <p:nvPr/>
                      </p:nvPicPr>
                      <p:blipFill>
                        <a:blip r:embed="rId7"/>
                        <a:stretch>
                          <a:fillRect/>
                        </a:stretch>
                      </p:blipFill>
                      <p:spPr>
                        <a:xfrm>
                          <a:off x="6262946" y="2853943"/>
                          <a:ext cx="3257550" cy="593725"/>
                        </a:xfrm>
                        <a:prstGeom prst="rect">
                          <a:avLst/>
                        </a:prstGeom>
                      </p:spPr>
                    </p:pic>
                  </p:oleObj>
                </mc:Fallback>
              </mc:AlternateContent>
            </a:graphicData>
          </a:graphic>
        </p:graphicFrame>
      </p:grpSp>
      <p:grpSp>
        <p:nvGrpSpPr>
          <p:cNvPr id="14" name="组合 13"/>
          <p:cNvGrpSpPr/>
          <p:nvPr/>
        </p:nvGrpSpPr>
        <p:grpSpPr>
          <a:xfrm>
            <a:off x="3810644" y="3357616"/>
            <a:ext cx="5691702" cy="1754326"/>
            <a:chOff x="5602374" y="2273643"/>
            <a:chExt cx="5691702" cy="1754326"/>
          </a:xfrm>
        </p:grpSpPr>
        <p:sp>
          <p:nvSpPr>
            <p:cNvPr id="15" name="文本框 14"/>
            <p:cNvSpPr txBox="1"/>
            <p:nvPr/>
          </p:nvSpPr>
          <p:spPr>
            <a:xfrm>
              <a:off x="5671751" y="2273643"/>
              <a:ext cx="5622325" cy="1754326"/>
            </a:xfrm>
            <a:prstGeom prst="rect">
              <a:avLst/>
            </a:prstGeom>
            <a:noFill/>
          </p:spPr>
          <p:txBody>
            <a:bodyPr wrap="square" rtlCol="0">
              <a:spAutoFit/>
            </a:bodyPr>
            <a:lstStyle/>
            <a:p>
              <a:r>
                <a:rPr lang="zh-CN" altLang="en-US" dirty="0"/>
                <a:t>三维平面上点</a:t>
              </a:r>
              <a:r>
                <a:rPr lang="en-US" altLang="zh-CN" dirty="0">
                  <a:latin typeface="Times New Roman" panose="02020603050405020304" pitchFamily="18" charset="0"/>
                  <a:cs typeface="Times New Roman" panose="02020603050405020304" pitchFamily="18" charset="0"/>
                </a:rPr>
                <a:t>a(x</a:t>
              </a:r>
              <a:r>
                <a:rPr lang="en-US" altLang="zh-CN" baseline="-25000" dirty="0">
                  <a:latin typeface="Times New Roman" panose="02020603050405020304" pitchFamily="18" charset="0"/>
                  <a:cs typeface="Times New Roman" panose="02020603050405020304" pitchFamily="18" charset="0"/>
                </a:rPr>
                <a:t>1</a:t>
              </a:r>
              <a:r>
                <a:rPr lang="en-US" altLang="zh-CN" dirty="0">
                  <a:latin typeface="Times New Roman" panose="02020603050405020304" pitchFamily="18" charset="0"/>
                  <a:cs typeface="Times New Roman" panose="02020603050405020304" pitchFamily="18" charset="0"/>
                </a:rPr>
                <a:t>, y</a:t>
              </a:r>
              <a:r>
                <a:rPr lang="en-US" altLang="zh-CN" baseline="-25000" dirty="0">
                  <a:latin typeface="Times New Roman" panose="02020603050405020304" pitchFamily="18" charset="0"/>
                  <a:cs typeface="Times New Roman" panose="02020603050405020304" pitchFamily="18" charset="0"/>
                </a:rPr>
                <a:t>1,</a:t>
              </a:r>
              <a:r>
                <a:rPr lang="en-US" altLang="zh-CN" dirty="0">
                  <a:latin typeface="Times New Roman" panose="02020603050405020304" pitchFamily="18" charset="0"/>
                  <a:cs typeface="Times New Roman" panose="02020603050405020304" pitchFamily="18" charset="0"/>
                </a:rPr>
                <a:t> z</a:t>
              </a:r>
              <a:r>
                <a:rPr lang="en-US" altLang="zh-CN" baseline="-25000" dirty="0">
                  <a:latin typeface="Times New Roman" panose="02020603050405020304" pitchFamily="18" charset="0"/>
                  <a:cs typeface="Times New Roman" panose="02020603050405020304" pitchFamily="18" charset="0"/>
                </a:rPr>
                <a:t>1</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与</a:t>
              </a:r>
              <a:r>
                <a:rPr lang="en-US" altLang="zh-CN" dirty="0">
                  <a:latin typeface="Times New Roman" panose="02020603050405020304" pitchFamily="18" charset="0"/>
                  <a:cs typeface="Times New Roman" panose="02020603050405020304" pitchFamily="18" charset="0"/>
                </a:rPr>
                <a:t>b (x</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 y</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 z</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之间的距离：</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graphicFrame>
          <p:nvGraphicFramePr>
            <p:cNvPr id="16" name="对象 15"/>
            <p:cNvGraphicFramePr>
              <a:graphicFrameLocks noChangeAspect="1"/>
            </p:cNvGraphicFramePr>
            <p:nvPr>
              <p:extLst>
                <p:ext uri="{D42A27DB-BD31-4B8C-83A1-F6EECF244321}">
                  <p14:modId xmlns:p14="http://schemas.microsoft.com/office/powerpoint/2010/main" val="2836159856"/>
                </p:ext>
              </p:extLst>
            </p:nvPr>
          </p:nvGraphicFramePr>
          <p:xfrm>
            <a:off x="5602374" y="2853175"/>
            <a:ext cx="4578350" cy="593725"/>
          </p:xfrm>
          <a:graphic>
            <a:graphicData uri="http://schemas.openxmlformats.org/presentationml/2006/ole">
              <mc:AlternateContent xmlns:mc="http://schemas.openxmlformats.org/markup-compatibility/2006">
                <mc:Choice xmlns:v="urn:schemas-microsoft-com:vml" Requires="v">
                  <p:oleObj spid="_x0000_s1466" name="Equation" r:id="rId8" imgW="3124080" imgH="406080" progId="Equation.DSMT4">
                    <p:embed/>
                  </p:oleObj>
                </mc:Choice>
                <mc:Fallback>
                  <p:oleObj name="Equation" r:id="rId8" imgW="3124080" imgH="406080" progId="Equation.DSMT4">
                    <p:embed/>
                    <p:pic>
                      <p:nvPicPr>
                        <p:cNvPr id="0" name=""/>
                        <p:cNvPicPr/>
                        <p:nvPr/>
                      </p:nvPicPr>
                      <p:blipFill>
                        <a:blip r:embed="rId9"/>
                        <a:stretch>
                          <a:fillRect/>
                        </a:stretch>
                      </p:blipFill>
                      <p:spPr>
                        <a:xfrm>
                          <a:off x="5602374" y="2853175"/>
                          <a:ext cx="4578350" cy="593725"/>
                        </a:xfrm>
                        <a:prstGeom prst="rect">
                          <a:avLst/>
                        </a:prstGeom>
                      </p:spPr>
                    </p:pic>
                  </p:oleObj>
                </mc:Fallback>
              </mc:AlternateContent>
            </a:graphicData>
          </a:graphic>
        </p:graphicFrame>
      </p:grpSp>
    </p:spTree>
    <p:extLst>
      <p:ext uri="{BB962C8B-B14F-4D97-AF65-F5344CB8AC3E}">
        <p14:creationId xmlns:p14="http://schemas.microsoft.com/office/powerpoint/2010/main" val="96903533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98041" y="901668"/>
            <a:ext cx="3891449"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曼哈顿距离</a:t>
            </a:r>
            <a:endParaRPr lang="en-US" altLang="zh-CN" sz="20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127716" y="860935"/>
            <a:ext cx="650376" cy="648846"/>
          </a:xfrm>
          <a:prstGeom prst="rect">
            <a:avLst/>
          </a:prstGeom>
        </p:spPr>
      </p:pic>
      <p:graphicFrame>
        <p:nvGraphicFramePr>
          <p:cNvPr id="3" name="对象 2"/>
          <p:cNvGraphicFramePr>
            <a:graphicFrameLocks noChangeAspect="1"/>
          </p:cNvGraphicFramePr>
          <p:nvPr>
            <p:extLst>
              <p:ext uri="{D42A27DB-BD31-4B8C-83A1-F6EECF244321}">
                <p14:modId xmlns:p14="http://schemas.microsoft.com/office/powerpoint/2010/main" val="4246858612"/>
              </p:ext>
            </p:extLst>
          </p:nvPr>
        </p:nvGraphicFramePr>
        <p:xfrm>
          <a:off x="6124531" y="3034570"/>
          <a:ext cx="2589345" cy="412604"/>
        </p:xfrm>
        <a:graphic>
          <a:graphicData uri="http://schemas.openxmlformats.org/presentationml/2006/ole">
            <mc:AlternateContent xmlns:mc="http://schemas.openxmlformats.org/markup-compatibility/2006">
              <mc:Choice xmlns:v="urn:schemas-microsoft-com:vml" Requires="v">
                <p:oleObj spid="_x0000_s2338" name="Equation" r:id="rId4" imgW="1447560" imgH="253800" progId="Equation.DSMT4">
                  <p:embed/>
                </p:oleObj>
              </mc:Choice>
              <mc:Fallback>
                <p:oleObj name="Equation" r:id="rId4" imgW="1447560" imgH="253800" progId="Equation.DSMT4">
                  <p:embed/>
                  <p:pic>
                    <p:nvPicPr>
                      <p:cNvPr id="0" name=""/>
                      <p:cNvPicPr/>
                      <p:nvPr/>
                    </p:nvPicPr>
                    <p:blipFill>
                      <a:blip r:embed="rId5"/>
                      <a:stretch>
                        <a:fillRect/>
                      </a:stretch>
                    </p:blipFill>
                    <p:spPr>
                      <a:xfrm>
                        <a:off x="6124531" y="3034570"/>
                        <a:ext cx="2589345" cy="412604"/>
                      </a:xfrm>
                      <a:prstGeom prst="rect">
                        <a:avLst/>
                      </a:prstGeom>
                    </p:spPr>
                  </p:pic>
                </p:oleObj>
              </mc:Fallback>
            </mc:AlternateContent>
          </a:graphicData>
        </a:graphic>
      </p:graphicFrame>
      <p:sp>
        <p:nvSpPr>
          <p:cNvPr id="8" name="文本框 7"/>
          <p:cNvSpPr txBox="1"/>
          <p:nvPr/>
        </p:nvSpPr>
        <p:spPr>
          <a:xfrm>
            <a:off x="4698192" y="2495961"/>
            <a:ext cx="5860492" cy="369332"/>
          </a:xfrm>
          <a:prstGeom prst="rect">
            <a:avLst/>
          </a:prstGeom>
          <a:noFill/>
        </p:spPr>
        <p:txBody>
          <a:bodyPr wrap="square" rtlCol="0">
            <a:spAutoFit/>
          </a:bodyPr>
          <a:lstStyle/>
          <a:p>
            <a:pPr marL="342900" indent="-342900">
              <a:buFont typeface="Wingdings" panose="05000000000000000000" pitchFamily="2" charset="2"/>
              <a:buChar char="Ø"/>
            </a:pPr>
            <a:r>
              <a:rPr lang="zh-CN" altLang="en-US" dirty="0">
                <a:latin typeface="Times New Roman" panose="02020603050405020304" pitchFamily="18" charset="0"/>
                <a:cs typeface="Times New Roman" panose="02020603050405020304" pitchFamily="18" charset="0"/>
              </a:rPr>
              <a:t>二维平面两点</a:t>
            </a:r>
            <a:r>
              <a:rPr lang="en-US" altLang="zh-CN" dirty="0">
                <a:latin typeface="Times New Roman" panose="02020603050405020304" pitchFamily="18" charset="0"/>
                <a:cs typeface="Times New Roman" panose="02020603050405020304" pitchFamily="18" charset="0"/>
              </a:rPr>
              <a:t>a(x</a:t>
            </a:r>
            <a:r>
              <a:rPr lang="en-US" altLang="zh-CN" baseline="-25000" dirty="0">
                <a:latin typeface="Times New Roman" panose="02020603050405020304" pitchFamily="18" charset="0"/>
                <a:cs typeface="Times New Roman" panose="02020603050405020304" pitchFamily="18" charset="0"/>
              </a:rPr>
              <a:t>1</a:t>
            </a: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1</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与</a:t>
            </a:r>
            <a:r>
              <a:rPr lang="en-US" altLang="zh-CN" dirty="0">
                <a:latin typeface="Times New Roman" panose="02020603050405020304" pitchFamily="18" charset="0"/>
                <a:cs typeface="Times New Roman" panose="02020603050405020304" pitchFamily="18" charset="0"/>
              </a:rPr>
              <a:t>b(x</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,y</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间的曼哈顿距离：</a:t>
            </a:r>
          </a:p>
        </p:txBody>
      </p:sp>
      <p:graphicFrame>
        <p:nvGraphicFramePr>
          <p:cNvPr id="4" name="对象 3"/>
          <p:cNvGraphicFramePr>
            <a:graphicFrameLocks noChangeAspect="1"/>
          </p:cNvGraphicFramePr>
          <p:nvPr>
            <p:extLst>
              <p:ext uri="{D42A27DB-BD31-4B8C-83A1-F6EECF244321}">
                <p14:modId xmlns:p14="http://schemas.microsoft.com/office/powerpoint/2010/main" val="2141385277"/>
              </p:ext>
            </p:extLst>
          </p:nvPr>
        </p:nvGraphicFramePr>
        <p:xfrm>
          <a:off x="6170189" y="4333926"/>
          <a:ext cx="2498028" cy="688886"/>
        </p:xfrm>
        <a:graphic>
          <a:graphicData uri="http://schemas.openxmlformats.org/presentationml/2006/ole">
            <mc:AlternateContent xmlns:mc="http://schemas.openxmlformats.org/markup-compatibility/2006">
              <mc:Choice xmlns:v="urn:schemas-microsoft-com:vml" Requires="v">
                <p:oleObj spid="_x0000_s2339" name="Equation" r:id="rId6" imgW="1130040" imgH="431640" progId="Equation.DSMT4">
                  <p:embed/>
                </p:oleObj>
              </mc:Choice>
              <mc:Fallback>
                <p:oleObj name="Equation" r:id="rId6" imgW="1130040" imgH="431640" progId="Equation.DSMT4">
                  <p:embed/>
                  <p:pic>
                    <p:nvPicPr>
                      <p:cNvPr id="0" name=""/>
                      <p:cNvPicPr/>
                      <p:nvPr/>
                    </p:nvPicPr>
                    <p:blipFill>
                      <a:blip r:embed="rId7"/>
                      <a:stretch>
                        <a:fillRect/>
                      </a:stretch>
                    </p:blipFill>
                    <p:spPr>
                      <a:xfrm>
                        <a:off x="6170189" y="4333926"/>
                        <a:ext cx="2498028" cy="688886"/>
                      </a:xfrm>
                      <a:prstGeom prst="rect">
                        <a:avLst/>
                      </a:prstGeom>
                    </p:spPr>
                  </p:pic>
                </p:oleObj>
              </mc:Fallback>
            </mc:AlternateContent>
          </a:graphicData>
        </a:graphic>
      </p:graphicFrame>
      <p:sp>
        <p:nvSpPr>
          <p:cNvPr id="9" name="文本框 8"/>
          <p:cNvSpPr txBox="1"/>
          <p:nvPr/>
        </p:nvSpPr>
        <p:spPr>
          <a:xfrm>
            <a:off x="4800073" y="3597811"/>
            <a:ext cx="6069670" cy="923330"/>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dirty="0">
                <a:latin typeface="Times New Roman" panose="02020603050405020304" pitchFamily="18" charset="0"/>
                <a:cs typeface="Times New Roman" panose="02020603050405020304" pitchFamily="18" charset="0"/>
              </a:rPr>
              <a:t>两个</a:t>
            </a:r>
            <a:r>
              <a:rPr lang="en-US" altLang="zh-CN" dirty="0">
                <a:latin typeface="Times New Roman" panose="02020603050405020304" pitchFamily="18" charset="0"/>
                <a:cs typeface="Times New Roman" panose="02020603050405020304" pitchFamily="18" charset="0"/>
              </a:rPr>
              <a:t>n</a:t>
            </a:r>
            <a:r>
              <a:rPr lang="zh-CN" altLang="en-US" dirty="0">
                <a:latin typeface="Times New Roman" panose="02020603050405020304" pitchFamily="18" charset="0"/>
                <a:cs typeface="Times New Roman" panose="02020603050405020304" pitchFamily="18" charset="0"/>
              </a:rPr>
              <a:t>维向量</a:t>
            </a:r>
            <a:r>
              <a:rPr lang="en-US" altLang="zh-CN" dirty="0">
                <a:latin typeface="Times New Roman" panose="02020603050405020304" pitchFamily="18" charset="0"/>
                <a:cs typeface="Times New Roman" panose="02020603050405020304" pitchFamily="18" charset="0"/>
              </a:rPr>
              <a:t>a(x</a:t>
            </a:r>
            <a:r>
              <a:rPr lang="en-US" altLang="zh-CN" baseline="-25000" dirty="0">
                <a:latin typeface="Times New Roman" panose="02020603050405020304" pitchFamily="18" charset="0"/>
                <a:cs typeface="Times New Roman" panose="02020603050405020304" pitchFamily="18" charset="0"/>
              </a:rPr>
              <a:t>11</a:t>
            </a:r>
            <a:r>
              <a:rPr lang="en-US" altLang="zh-CN" dirty="0">
                <a:latin typeface="Times New Roman" panose="02020603050405020304" pitchFamily="18" charset="0"/>
                <a:cs typeface="Times New Roman" panose="02020603050405020304" pitchFamily="18" charset="0"/>
              </a:rPr>
              <a:t>,x</a:t>
            </a:r>
            <a:r>
              <a:rPr lang="en-US" altLang="zh-CN" baseline="-25000" dirty="0">
                <a:latin typeface="Times New Roman" panose="02020603050405020304" pitchFamily="18" charset="0"/>
                <a:cs typeface="Times New Roman" panose="02020603050405020304" pitchFamily="18" charset="0"/>
              </a:rPr>
              <a:t>12,…,</a:t>
            </a:r>
            <a:r>
              <a:rPr lang="en-US" altLang="zh-CN" dirty="0">
                <a:latin typeface="Times New Roman" panose="02020603050405020304" pitchFamily="18" charset="0"/>
                <a:cs typeface="Times New Roman" panose="02020603050405020304" pitchFamily="18" charset="0"/>
              </a:rPr>
              <a:t>x</a:t>
            </a:r>
            <a:r>
              <a:rPr lang="en-US" altLang="zh-CN" baseline="-25000" dirty="0">
                <a:latin typeface="Times New Roman" panose="02020603050405020304" pitchFamily="18" charset="0"/>
                <a:cs typeface="Times New Roman" panose="02020603050405020304" pitchFamily="18" charset="0"/>
              </a:rPr>
              <a:t>1n</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与</a:t>
            </a:r>
            <a:r>
              <a:rPr lang="en-US" altLang="zh-CN" dirty="0">
                <a:latin typeface="Times New Roman" panose="02020603050405020304" pitchFamily="18" charset="0"/>
                <a:cs typeface="Times New Roman" panose="02020603050405020304" pitchFamily="18" charset="0"/>
              </a:rPr>
              <a:t>b(x</a:t>
            </a:r>
            <a:r>
              <a:rPr lang="en-US" altLang="zh-CN" baseline="-25000" dirty="0">
                <a:latin typeface="Times New Roman" panose="02020603050405020304" pitchFamily="18" charset="0"/>
                <a:cs typeface="Times New Roman" panose="02020603050405020304" pitchFamily="18" charset="0"/>
              </a:rPr>
              <a:t>21</a:t>
            </a:r>
            <a:r>
              <a:rPr lang="en-US" altLang="zh-CN" dirty="0">
                <a:latin typeface="Times New Roman" panose="02020603050405020304" pitchFamily="18" charset="0"/>
                <a:cs typeface="Times New Roman" panose="02020603050405020304" pitchFamily="18" charset="0"/>
              </a:rPr>
              <a:t>, x</a:t>
            </a:r>
            <a:r>
              <a:rPr lang="en-US" altLang="zh-CN" baseline="-25000" dirty="0">
                <a:latin typeface="Times New Roman" panose="02020603050405020304" pitchFamily="18" charset="0"/>
                <a:cs typeface="Times New Roman" panose="02020603050405020304" pitchFamily="18" charset="0"/>
              </a:rPr>
              <a:t>22</a:t>
            </a:r>
            <a:r>
              <a:rPr lang="en-US" altLang="zh-CN" dirty="0">
                <a:latin typeface="Times New Roman" panose="02020603050405020304" pitchFamily="18" charset="0"/>
                <a:cs typeface="Times New Roman" panose="02020603050405020304" pitchFamily="18" charset="0"/>
              </a:rPr>
              <a:t>,… x</a:t>
            </a:r>
            <a:r>
              <a:rPr lang="en-US" altLang="zh-CN" baseline="-25000" dirty="0">
                <a:latin typeface="Times New Roman" panose="02020603050405020304" pitchFamily="18" charset="0"/>
                <a:cs typeface="Times New Roman" panose="02020603050405020304" pitchFamily="18" charset="0"/>
              </a:rPr>
              <a:t>2n</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间的曼哈顿距离：</a:t>
            </a:r>
          </a:p>
        </p:txBody>
      </p:sp>
      <p:pic>
        <p:nvPicPr>
          <p:cNvPr id="12" name="图片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03717" y="1847204"/>
            <a:ext cx="2486722" cy="2486722"/>
          </a:xfrm>
          <a:prstGeom prst="rect">
            <a:avLst/>
          </a:prstGeom>
        </p:spPr>
      </p:pic>
      <p:sp>
        <p:nvSpPr>
          <p:cNvPr id="5" name="矩形 4"/>
          <p:cNvSpPr/>
          <p:nvPr/>
        </p:nvSpPr>
        <p:spPr>
          <a:xfrm>
            <a:off x="4708745" y="1831992"/>
            <a:ext cx="5032147" cy="369332"/>
          </a:xfrm>
          <a:prstGeom prst="rect">
            <a:avLst/>
          </a:prstGeom>
        </p:spPr>
        <p:txBody>
          <a:bodyPr wrap="none">
            <a:spAutoFit/>
          </a:bodyPr>
          <a:lstStyle/>
          <a:p>
            <a:r>
              <a:rPr lang="zh-CN" altLang="en-US" dirty="0">
                <a:solidFill>
                  <a:srgbClr val="FF0000"/>
                </a:solidFill>
              </a:rPr>
              <a:t>用以标明两个点在标准坐标系上的绝对轴距总和</a:t>
            </a:r>
          </a:p>
        </p:txBody>
      </p:sp>
    </p:spTree>
    <p:extLst>
      <p:ext uri="{BB962C8B-B14F-4D97-AF65-F5344CB8AC3E}">
        <p14:creationId xmlns:p14="http://schemas.microsoft.com/office/powerpoint/2010/main" val="2312906322"/>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98041" y="989706"/>
            <a:ext cx="3891449"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汉明距离</a:t>
            </a:r>
            <a:endParaRPr lang="en-US" altLang="zh-CN" sz="20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60808" y="989706"/>
            <a:ext cx="650376" cy="648846"/>
          </a:xfrm>
          <a:prstGeom prst="rect">
            <a:avLst/>
          </a:prstGeom>
        </p:spPr>
      </p:pic>
      <p:sp>
        <p:nvSpPr>
          <p:cNvPr id="7" name="矩形 6"/>
          <p:cNvSpPr/>
          <p:nvPr/>
        </p:nvSpPr>
        <p:spPr bwMode="auto">
          <a:xfrm>
            <a:off x="2009226" y="1988634"/>
            <a:ext cx="7560527" cy="1022195"/>
          </a:xfrm>
          <a:prstGeom prst="rect">
            <a:avLst/>
          </a:prstGeom>
          <a:solidFill>
            <a:srgbClr val="FFE1CD"/>
          </a:solidFill>
          <a:ln>
            <a:headEnd type="none" w="med" len="med"/>
            <a:tailEnd type="none" w="med" len="med"/>
          </a:ln>
          <a:effectLst>
            <a:innerShdw blurRad="63500" dist="50800" dir="10800000">
              <a:prstClr val="black">
                <a:alpha val="50000"/>
              </a:prstClr>
            </a:innerShdw>
          </a:effectLst>
        </p:spPr>
        <p:style>
          <a:lnRef idx="1">
            <a:schemeClr val="accent3"/>
          </a:lnRef>
          <a:fillRef idx="2">
            <a:schemeClr val="accent3"/>
          </a:fillRef>
          <a:effectRef idx="1">
            <a:schemeClr val="accent3"/>
          </a:effectRef>
          <a:fontRef idx="minor">
            <a:schemeClr val="dk1"/>
          </a:fontRef>
        </p:style>
        <p:txBody>
          <a:bodyPr/>
          <a:lstStyle/>
          <a:p>
            <a:pPr>
              <a:lnSpc>
                <a:spcPct val="120000"/>
              </a:lnSpc>
              <a:spcBef>
                <a:spcPts val="1200"/>
              </a:spcBef>
              <a:defRPr/>
            </a:pPr>
            <a:r>
              <a:rPr lang="zh-CN" altLang="en-US" sz="2200" dirty="0">
                <a:latin typeface="+mj-lt"/>
                <a:ea typeface="黑体" pitchFamily="2" charset="-122"/>
              </a:rPr>
              <a:t>      两个等长字符串</a:t>
            </a:r>
            <a:r>
              <a:rPr lang="en-US" altLang="zh-CN" sz="2200" dirty="0">
                <a:latin typeface="+mj-lt"/>
                <a:ea typeface="黑体" pitchFamily="2" charset="-122"/>
              </a:rPr>
              <a:t>s1</a:t>
            </a:r>
            <a:r>
              <a:rPr lang="zh-CN" altLang="en-US" sz="2200" dirty="0">
                <a:latin typeface="+mj-lt"/>
                <a:ea typeface="黑体" pitchFamily="2" charset="-122"/>
              </a:rPr>
              <a:t>与</a:t>
            </a:r>
            <a:r>
              <a:rPr lang="en-US" altLang="zh-CN" sz="2200" dirty="0">
                <a:latin typeface="+mj-lt"/>
                <a:ea typeface="黑体" pitchFamily="2" charset="-122"/>
              </a:rPr>
              <a:t>s2</a:t>
            </a:r>
            <a:r>
              <a:rPr lang="zh-CN" altLang="en-US" sz="2200" dirty="0">
                <a:latin typeface="+mj-lt"/>
                <a:ea typeface="黑体" pitchFamily="2" charset="-122"/>
              </a:rPr>
              <a:t>之间的汉明距离定义为</a:t>
            </a:r>
            <a:r>
              <a:rPr lang="zh-CN" altLang="en-US" sz="2200" dirty="0">
                <a:solidFill>
                  <a:srgbClr val="FF0000"/>
                </a:solidFill>
                <a:latin typeface="+mj-lt"/>
                <a:ea typeface="黑体" pitchFamily="2" charset="-122"/>
              </a:rPr>
              <a:t>将其中一个变为另外一个</a:t>
            </a:r>
            <a:r>
              <a:rPr lang="zh-CN" altLang="en-US" sz="2200" dirty="0">
                <a:latin typeface="+mj-lt"/>
                <a:ea typeface="黑体" pitchFamily="2" charset="-122"/>
              </a:rPr>
              <a:t>所需要作的</a:t>
            </a:r>
            <a:r>
              <a:rPr lang="zh-CN" altLang="en-US" sz="2200" dirty="0">
                <a:solidFill>
                  <a:srgbClr val="FF0000"/>
                </a:solidFill>
                <a:latin typeface="+mj-lt"/>
                <a:ea typeface="黑体" pitchFamily="2" charset="-122"/>
              </a:rPr>
              <a:t>最小替换次数</a:t>
            </a:r>
            <a:r>
              <a:rPr lang="zh-CN" altLang="en-US" sz="2200" dirty="0">
                <a:latin typeface="+mj-lt"/>
                <a:ea typeface="黑体" pitchFamily="2" charset="-122"/>
              </a:rPr>
              <a:t>。</a:t>
            </a:r>
            <a:endParaRPr lang="zh-CN" altLang="en-US" sz="2200" dirty="0">
              <a:solidFill>
                <a:schemeClr val="tx1"/>
              </a:solidFill>
              <a:latin typeface="+mj-lt"/>
              <a:ea typeface="黑体" pitchFamily="2" charset="-122"/>
            </a:endParaRPr>
          </a:p>
        </p:txBody>
      </p:sp>
      <p:sp>
        <p:nvSpPr>
          <p:cNvPr id="3" name="矩形 2"/>
          <p:cNvSpPr/>
          <p:nvPr/>
        </p:nvSpPr>
        <p:spPr>
          <a:xfrm>
            <a:off x="2384649" y="3402902"/>
            <a:ext cx="7004677" cy="1323439"/>
          </a:xfrm>
          <a:prstGeom prst="rect">
            <a:avLst/>
          </a:prstGeom>
        </p:spPr>
        <p:txBody>
          <a:bodyPr wrap="square">
            <a:spAutoFit/>
          </a:bodyPr>
          <a:lstStyle/>
          <a:p>
            <a:pPr marL="342900" indent="-342900">
              <a:lnSpc>
                <a:spcPts val="2800"/>
              </a:lnSpc>
              <a:spcAft>
                <a:spcPts val="1200"/>
              </a:spcAft>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例如字符串“</a:t>
            </a:r>
            <a:r>
              <a:rPr lang="en-US" altLang="zh-CN" dirty="0">
                <a:latin typeface="Times New Roman" panose="02020603050405020304" pitchFamily="18" charset="0"/>
                <a:cs typeface="Times New Roman" panose="02020603050405020304" pitchFamily="18" charset="0"/>
              </a:rPr>
              <a:t>1111”</a:t>
            </a:r>
            <a:r>
              <a:rPr lang="zh-CN" altLang="en-US" dirty="0">
                <a:latin typeface="Times New Roman" panose="02020603050405020304" pitchFamily="18" charset="0"/>
                <a:cs typeface="Times New Roman" panose="02020603050405020304" pitchFamily="18" charset="0"/>
              </a:rPr>
              <a:t>与“</a:t>
            </a:r>
            <a:r>
              <a:rPr lang="en-US" altLang="zh-CN" dirty="0">
                <a:latin typeface="Times New Roman" panose="02020603050405020304" pitchFamily="18" charset="0"/>
                <a:cs typeface="Times New Roman" panose="02020603050405020304" pitchFamily="18" charset="0"/>
              </a:rPr>
              <a:t>1001”</a:t>
            </a:r>
            <a:r>
              <a:rPr lang="zh-CN" altLang="en-US" dirty="0">
                <a:latin typeface="Times New Roman" panose="02020603050405020304" pitchFamily="18" charset="0"/>
                <a:cs typeface="Times New Roman" panose="02020603050405020304" pitchFamily="18" charset="0"/>
              </a:rPr>
              <a:t>之间的汉明距离为</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342900" indent="-342900">
              <a:lnSpc>
                <a:spcPts val="2800"/>
              </a:lnSpc>
              <a:spcAft>
                <a:spcPts val="1200"/>
              </a:spcAft>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应用：信息编码（为了增强容错性，应使得编码间的最小汉明距离尽可能大）。</a:t>
            </a:r>
            <a:endParaRPr lang="en-US" altLang="zh-CN" dirty="0">
              <a:solidFill>
                <a:schemeClr val="tx2">
                  <a:lumMod val="50000"/>
                </a:schemeClr>
              </a:solidFill>
              <a:latin typeface="华文细黑" pitchFamily="2" charset="-122"/>
              <a:ea typeface="华文细黑" pitchFamily="2" charset="-122"/>
            </a:endParaRPr>
          </a:p>
        </p:txBody>
      </p:sp>
    </p:spTree>
    <p:extLst>
      <p:ext uri="{BB962C8B-B14F-4D97-AF65-F5344CB8AC3E}">
        <p14:creationId xmlns:p14="http://schemas.microsoft.com/office/powerpoint/2010/main" val="1712972024"/>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98042" y="860935"/>
            <a:ext cx="3891449"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4--K</a:t>
            </a:r>
            <a:r>
              <a:rPr lang="zh-CN" altLang="en-US" sz="2000" dirty="0">
                <a:latin typeface="微软雅黑" panose="020B0503020204020204" pitchFamily="34" charset="-122"/>
                <a:ea typeface="微软雅黑" panose="020B0503020204020204" pitchFamily="34" charset="-122"/>
              </a:rPr>
              <a:t>值的选择</a:t>
            </a:r>
            <a:endParaRPr lang="en-US" altLang="zh-CN" sz="20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158456" y="860935"/>
            <a:ext cx="650376" cy="648846"/>
          </a:xfrm>
          <a:prstGeom prst="rect">
            <a:avLst/>
          </a:prstGeom>
        </p:spPr>
      </p:pic>
      <p:graphicFrame>
        <p:nvGraphicFramePr>
          <p:cNvPr id="10" name="图示 82"/>
          <p:cNvGraphicFramePr/>
          <p:nvPr>
            <p:extLst>
              <p:ext uri="{D42A27DB-BD31-4B8C-83A1-F6EECF244321}">
                <p14:modId xmlns:p14="http://schemas.microsoft.com/office/powerpoint/2010/main" val="1309436869"/>
              </p:ext>
            </p:extLst>
          </p:nvPr>
        </p:nvGraphicFramePr>
        <p:xfrm>
          <a:off x="2241395" y="2264632"/>
          <a:ext cx="7906214" cy="3218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八角星 4">
            <a:extLst>
              <a:ext uri="{FF2B5EF4-FFF2-40B4-BE49-F238E27FC236}">
                <a16:creationId xmlns:a16="http://schemas.microsoft.com/office/drawing/2014/main" id="{042C34E6-5CFC-4B02-A99B-94703AA243DE}"/>
              </a:ext>
            </a:extLst>
          </p:cNvPr>
          <p:cNvSpPr/>
          <p:nvPr/>
        </p:nvSpPr>
        <p:spPr>
          <a:xfrm>
            <a:off x="4493053" y="1867989"/>
            <a:ext cx="3187200" cy="2547257"/>
          </a:xfrm>
          <a:prstGeom prst="star8">
            <a:avLst/>
          </a:prstGeom>
          <a:solidFill>
            <a:srgbClr val="FFE1CD"/>
          </a:solidFill>
          <a:ln w="25400" cap="flat" cmpd="sng" algn="ctr">
            <a:noFill/>
            <a:prstDash val="solid"/>
          </a:ln>
          <a:effectLst>
            <a:glow rad="228600">
              <a:schemeClr val="accent3">
                <a:satMod val="175000"/>
                <a:alpha val="40000"/>
              </a:schemeClr>
            </a:glo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3600" b="1" kern="0" dirty="0">
                <a:solidFill>
                  <a:srgbClr val="003366"/>
                </a:solidFill>
                <a:latin typeface="Calibri"/>
                <a:ea typeface="宋体" panose="02010600030101010101" pitchFamily="2" charset="-122"/>
              </a:rPr>
              <a:t>交叉验证</a:t>
            </a:r>
            <a:endParaRPr kumimoji="0" lang="zh-CN" altLang="en-US" sz="3600" b="1" i="0" u="none" strike="noStrike" kern="0" cap="none" spc="0" normalizeH="0" baseline="0" noProof="0" dirty="0">
              <a:ln>
                <a:noFill/>
              </a:ln>
              <a:solidFill>
                <a:srgbClr val="003366"/>
              </a:solidFill>
              <a:effectLst/>
              <a:uLnTx/>
              <a:uFillTx/>
              <a:latin typeface="Calibri"/>
              <a:ea typeface="宋体" panose="02010600030101010101" pitchFamily="2" charset="-122"/>
            </a:endParaRPr>
          </a:p>
        </p:txBody>
      </p:sp>
    </p:spTree>
    <p:extLst>
      <p:ext uri="{BB962C8B-B14F-4D97-AF65-F5344CB8AC3E}">
        <p14:creationId xmlns:p14="http://schemas.microsoft.com/office/powerpoint/2010/main" val="57250270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par>
                                <p:cTn id="8" presetID="42" presetClass="entr" presetSubtype="0" fill="hold" grpId="1"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anim calcmode="lin" valueType="num">
                                      <p:cBhvr>
                                        <p:cTn id="11" dur="1000" fill="hold"/>
                                        <p:tgtEl>
                                          <p:spTgt spid="5"/>
                                        </p:tgtEl>
                                        <p:attrNameLst>
                                          <p:attrName>ppt_x</p:attrName>
                                        </p:attrNameLst>
                                      </p:cBhvr>
                                      <p:tavLst>
                                        <p:tav tm="0">
                                          <p:val>
                                            <p:strVal val="#ppt_x"/>
                                          </p:val>
                                        </p:tav>
                                        <p:tav tm="100000">
                                          <p:val>
                                            <p:strVal val="#ppt_x"/>
                                          </p:val>
                                        </p:tav>
                                      </p:tavLst>
                                    </p:anim>
                                    <p:anim calcmode="lin" valueType="num">
                                      <p:cBhvr>
                                        <p:cTn id="1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P spid="5"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830925" y="2289511"/>
            <a:ext cx="8248362" cy="957250"/>
          </a:xfrm>
          <a:prstGeom prst="rect">
            <a:avLst/>
          </a:prstGeom>
          <a:noFill/>
        </p:spPr>
        <p:txBody>
          <a:bodyPr wrap="square" rtlCol="0" anchor="ctr">
            <a:spAutoFit/>
          </a:bodyPr>
          <a:lstStyle/>
          <a:p>
            <a:pPr>
              <a:lnSpc>
                <a:spcPct val="150000"/>
              </a:lnSpc>
            </a:pPr>
            <a:r>
              <a:rPr lang="zh-CN" altLang="zh-CN" sz="2000" dirty="0">
                <a:latin typeface="+mn-ea"/>
              </a:rPr>
              <a:t>特征点匹配和数据库查询、图像检索本质上是同一个问题，都可以归结为一个通过距离函数在高维矢量之间进行相似性检索的问题</a:t>
            </a:r>
            <a:r>
              <a:rPr lang="zh-CN" altLang="en-US" sz="2000" dirty="0">
                <a:latin typeface="+mn-ea"/>
              </a:rPr>
              <a:t>。</a:t>
            </a:r>
            <a:endParaRPr lang="en-US" altLang="zh-CN" sz="2200"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1830925" y="969305"/>
            <a:ext cx="3891449" cy="400110"/>
          </a:xfrm>
          <a:prstGeom prst="rect">
            <a:avLst/>
          </a:prstGeom>
          <a:no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rPr>
              <a:t>5--</a:t>
            </a:r>
            <a:r>
              <a:rPr lang="zh-CN" altLang="en-US" sz="2000" b="1" dirty="0">
                <a:latin typeface="微软雅黑" panose="020B0503020204020204" pitchFamily="34" charset="-122"/>
                <a:ea typeface="微软雅黑" panose="020B0503020204020204" pitchFamily="34" charset="-122"/>
              </a:rPr>
              <a:t>算法实现</a:t>
            </a:r>
            <a:r>
              <a:rPr lang="en-US" altLang="zh-CN" sz="2000" b="1" dirty="0">
                <a:latin typeface="微软雅黑" panose="020B0503020204020204" pitchFamily="34" charset="-122"/>
                <a:ea typeface="微软雅黑" panose="020B0503020204020204" pitchFamily="34" charset="-122"/>
              </a:rPr>
              <a:t>—KD</a:t>
            </a:r>
            <a:r>
              <a:rPr lang="zh-CN" altLang="en-US" sz="2000" b="1" dirty="0">
                <a:latin typeface="微软雅黑" panose="020B0503020204020204" pitchFamily="34" charset="-122"/>
                <a:ea typeface="微软雅黑" panose="020B0503020204020204" pitchFamily="34" charset="-122"/>
              </a:rPr>
              <a:t>树</a:t>
            </a:r>
            <a:endParaRPr lang="en-US" altLang="zh-CN" sz="2000" b="1"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60808" y="844937"/>
            <a:ext cx="650376" cy="648846"/>
          </a:xfrm>
          <a:prstGeom prst="rect">
            <a:avLst/>
          </a:prstGeom>
        </p:spPr>
      </p:pic>
      <p:grpSp>
        <p:nvGrpSpPr>
          <p:cNvPr id="21" name="组合 20"/>
          <p:cNvGrpSpPr/>
          <p:nvPr/>
        </p:nvGrpSpPr>
        <p:grpSpPr>
          <a:xfrm>
            <a:off x="1591134" y="2399161"/>
            <a:ext cx="9614191" cy="3242862"/>
            <a:chOff x="2115344" y="1771319"/>
            <a:chExt cx="9614191" cy="3242862"/>
          </a:xfrm>
        </p:grpSpPr>
        <p:grpSp>
          <p:nvGrpSpPr>
            <p:cNvPr id="22" name="组合 21"/>
            <p:cNvGrpSpPr/>
            <p:nvPr/>
          </p:nvGrpSpPr>
          <p:grpSpPr>
            <a:xfrm>
              <a:off x="2115344" y="1771319"/>
              <a:ext cx="9614191" cy="3242862"/>
              <a:chOff x="2115344" y="1771319"/>
              <a:chExt cx="9614191" cy="3242862"/>
            </a:xfrm>
          </p:grpSpPr>
          <p:grpSp>
            <p:nvGrpSpPr>
              <p:cNvPr id="25" name="组合 24"/>
              <p:cNvGrpSpPr/>
              <p:nvPr/>
            </p:nvGrpSpPr>
            <p:grpSpPr>
              <a:xfrm>
                <a:off x="2115344" y="1771319"/>
                <a:ext cx="9614191" cy="3242862"/>
                <a:chOff x="2115344" y="1771319"/>
                <a:chExt cx="9614191" cy="3242862"/>
              </a:xfrm>
            </p:grpSpPr>
            <p:sp>
              <p:nvSpPr>
                <p:cNvPr id="27" name="AutoShape 20"/>
                <p:cNvSpPr>
                  <a:spLocks noChangeShapeType="1"/>
                </p:cNvSpPr>
                <p:nvPr/>
              </p:nvSpPr>
              <p:spPr bwMode="auto">
                <a:xfrm rot="5400000">
                  <a:off x="3489920" y="2398068"/>
                  <a:ext cx="498475" cy="570139"/>
                </a:xfrm>
                <a:prstGeom prst="bentConnector3">
                  <a:avLst>
                    <a:gd name="adj1" fmla="val 49602"/>
                  </a:avLst>
                </a:prstGeom>
                <a:noFill/>
                <a:ln w="19050" cmpd="sng">
                  <a:solidFill>
                    <a:srgbClr val="4A7597"/>
                  </a:solidFill>
                  <a:miter lim="800000"/>
                  <a:headEnd/>
                  <a:tailEnd type="triangle" w="med" len="med"/>
                </a:ln>
                <a:effectLs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buFont typeface="Arial" pitchFamily="34" charset="0"/>
                    <a:buNone/>
                    <a:defRPr/>
                  </a:pPr>
                  <a:endParaRPr lang="zh-CN" altLang="en-US" sz="2800">
                    <a:solidFill>
                      <a:srgbClr val="000000"/>
                    </a:solidFill>
                    <a:ea typeface="+mn-ea"/>
                  </a:endParaRPr>
                </a:p>
              </p:txBody>
            </p:sp>
            <p:sp>
              <p:nvSpPr>
                <p:cNvPr id="28" name="AutoShape 21"/>
                <p:cNvSpPr>
                  <a:spLocks noChangeShapeType="1"/>
                </p:cNvSpPr>
                <p:nvPr/>
              </p:nvSpPr>
              <p:spPr bwMode="auto">
                <a:xfrm rot="16200000" flipH="1">
                  <a:off x="9221245" y="1754513"/>
                  <a:ext cx="550733" cy="1785716"/>
                </a:xfrm>
                <a:prstGeom prst="bentConnector3">
                  <a:avLst>
                    <a:gd name="adj1" fmla="val 49602"/>
                  </a:avLst>
                </a:prstGeom>
                <a:noFill/>
                <a:ln w="19050" cmpd="sng">
                  <a:solidFill>
                    <a:srgbClr val="4A7597"/>
                  </a:solidFill>
                  <a:miter lim="800000"/>
                  <a:headEnd/>
                  <a:tailEnd type="triangle" w="med" len="med"/>
                </a:ln>
                <a:effectLs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buFont typeface="Arial" pitchFamily="34" charset="0"/>
                    <a:buNone/>
                    <a:defRPr/>
                  </a:pPr>
                  <a:endParaRPr lang="zh-CN" altLang="en-US" sz="2800">
                    <a:solidFill>
                      <a:srgbClr val="000000"/>
                    </a:solidFill>
                    <a:ea typeface="+mn-ea"/>
                  </a:endParaRPr>
                </a:p>
              </p:txBody>
            </p:sp>
            <p:sp>
              <p:nvSpPr>
                <p:cNvPr id="29" name="AutoShape 22"/>
                <p:cNvSpPr>
                  <a:spLocks noChangeShapeType="1"/>
                </p:cNvSpPr>
                <p:nvPr/>
              </p:nvSpPr>
              <p:spPr bwMode="auto">
                <a:xfrm rot="16200000" flipH="1">
                  <a:off x="4632742" y="2090291"/>
                  <a:ext cx="489704" cy="1175184"/>
                </a:xfrm>
                <a:prstGeom prst="bentConnector3">
                  <a:avLst>
                    <a:gd name="adj1" fmla="val 49602"/>
                  </a:avLst>
                </a:prstGeom>
                <a:noFill/>
                <a:ln w="19050" cmpd="sng">
                  <a:solidFill>
                    <a:srgbClr val="4A7597"/>
                  </a:solidFill>
                  <a:miter lim="800000"/>
                  <a:headEnd/>
                  <a:tailEnd type="triangle" w="med" len="med"/>
                </a:ln>
                <a:effectLs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buFont typeface="Arial" pitchFamily="34" charset="0"/>
                    <a:buNone/>
                    <a:defRPr/>
                  </a:pPr>
                  <a:endParaRPr lang="zh-CN" altLang="en-US" sz="2800">
                    <a:solidFill>
                      <a:srgbClr val="000000"/>
                    </a:solidFill>
                    <a:ea typeface="+mn-ea"/>
                  </a:endParaRPr>
                </a:p>
              </p:txBody>
            </p:sp>
            <p:sp>
              <p:nvSpPr>
                <p:cNvPr id="30" name="Rectangle 26"/>
                <p:cNvSpPr>
                  <a:spLocks noChangeArrowheads="1"/>
                </p:cNvSpPr>
                <p:nvPr/>
              </p:nvSpPr>
              <p:spPr bwMode="auto">
                <a:xfrm>
                  <a:off x="4606131" y="1860549"/>
                  <a:ext cx="4595813" cy="465138"/>
                </a:xfrm>
                <a:prstGeom prst="rect">
                  <a:avLst/>
                </a:prstGeom>
                <a:solidFill>
                  <a:srgbClr val="E19061"/>
                </a:solidFill>
                <a:ln>
                  <a:noFill/>
                </a:ln>
                <a:effectLst>
                  <a:outerShdw dist="35921" dir="2700000" algn="ctr" rotWithShape="0">
                    <a:srgbClr val="808080"/>
                  </a:outerShdw>
                </a:effectLst>
                <a:extLst/>
              </p:spPr>
              <p:txBody>
                <a:bodyPr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0" hangingPunct="0">
                    <a:buFont typeface="Arial" pitchFamily="34" charset="0"/>
                    <a:buNone/>
                    <a:defRPr/>
                  </a:pPr>
                  <a:r>
                    <a:rPr lang="zh-CN" altLang="en-US" b="1" dirty="0">
                      <a:solidFill>
                        <a:srgbClr val="FFFFFF"/>
                      </a:solidFill>
                      <a:latin typeface="微软雅黑" panose="020B0503020204020204" pitchFamily="34" charset="-122"/>
                      <a:ea typeface="微软雅黑" panose="020B0503020204020204" pitchFamily="34" charset="-122"/>
                      <a:sym typeface="微软雅黑" pitchFamily="34" charset="-122"/>
                    </a:rPr>
                    <a:t>特征点匹配</a:t>
                  </a:r>
                  <a:endParaRPr lang="zh-CN" altLang="zh-CN" b="1" dirty="0">
                    <a:solidFill>
                      <a:srgbClr val="FFFFFF"/>
                    </a:solidFill>
                    <a:latin typeface="微软雅黑" panose="020B0503020204020204" pitchFamily="34" charset="-122"/>
                    <a:ea typeface="微软雅黑" panose="020B0503020204020204" pitchFamily="34" charset="-122"/>
                    <a:sym typeface="微软雅黑" pitchFamily="34" charset="-122"/>
                  </a:endParaRPr>
                </a:p>
              </p:txBody>
            </p:sp>
            <p:sp>
              <p:nvSpPr>
                <p:cNvPr id="31" name="AutoShape 24"/>
                <p:cNvSpPr>
                  <a:spLocks noChangeArrowheads="1"/>
                </p:cNvSpPr>
                <p:nvPr/>
              </p:nvSpPr>
              <p:spPr bwMode="auto">
                <a:xfrm>
                  <a:off x="3191669" y="1771319"/>
                  <a:ext cx="1962150" cy="638175"/>
                </a:xfrm>
                <a:prstGeom prst="roundRect">
                  <a:avLst>
                    <a:gd name="adj" fmla="val 0"/>
                  </a:avLst>
                </a:prstGeom>
                <a:solidFill>
                  <a:srgbClr val="4A7597"/>
                </a:solidFill>
                <a:ln>
                  <a:noFill/>
                </a:ln>
                <a:effectLst>
                  <a:outerShdw dist="35921" dir="2700000" algn="ctr" rotWithShape="0">
                    <a:srgbClr val="808080"/>
                  </a:outerShdw>
                </a:effectLst>
                <a:ex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0" hangingPunct="0">
                    <a:buFont typeface="Arial" pitchFamily="34" charset="0"/>
                    <a:buNone/>
                    <a:defRPr/>
                  </a:pPr>
                  <a:r>
                    <a:rPr lang="zh-CN" altLang="en-US" sz="2000" b="1" dirty="0">
                      <a:solidFill>
                        <a:schemeClr val="bg1"/>
                      </a:solidFill>
                      <a:latin typeface="微软雅黑" panose="020B0503020204020204" pitchFamily="34" charset="-122"/>
                      <a:ea typeface="微软雅黑" panose="020B0503020204020204" pitchFamily="34" charset="-122"/>
                    </a:rPr>
                    <a:t>索引结构</a:t>
                  </a:r>
                  <a:endParaRPr lang="zh-CN" altLang="zh-CN" sz="2000" b="1" dirty="0">
                    <a:solidFill>
                      <a:schemeClr val="bg1"/>
                    </a:solidFill>
                    <a:latin typeface="微软雅黑" panose="020B0503020204020204" pitchFamily="34" charset="-122"/>
                    <a:ea typeface="微软雅黑" panose="020B0503020204020204" pitchFamily="34" charset="-122"/>
                  </a:endParaRPr>
                </a:p>
              </p:txBody>
            </p:sp>
            <p:sp>
              <p:nvSpPr>
                <p:cNvPr id="32" name="Rectangle 30"/>
                <p:cNvSpPr>
                  <a:spLocks noChangeArrowheads="1"/>
                </p:cNvSpPr>
                <p:nvPr/>
              </p:nvSpPr>
              <p:spPr bwMode="auto">
                <a:xfrm>
                  <a:off x="7189478" y="2932067"/>
                  <a:ext cx="2057400" cy="2057400"/>
                </a:xfrm>
                <a:prstGeom prst="rect">
                  <a:avLst/>
                </a:prstGeom>
                <a:solidFill>
                  <a:srgbClr val="E19061"/>
                </a:solidFill>
                <a:ln>
                  <a:noFill/>
                </a:ln>
                <a:effectLst/>
                <a:extLst/>
              </p:spPr>
              <p:txBody>
                <a:bodyPr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buFont typeface="Arial" pitchFamily="34" charset="0"/>
                    <a:buNone/>
                    <a:defRPr/>
                  </a:pPr>
                  <a:endParaRPr lang="zh-CN" altLang="en-US" sz="2800" kern="0">
                    <a:solidFill>
                      <a:srgbClr val="000000"/>
                    </a:solidFill>
                    <a:ea typeface="+mn-ea"/>
                  </a:endParaRPr>
                </a:p>
              </p:txBody>
            </p:sp>
            <p:sp>
              <p:nvSpPr>
                <p:cNvPr id="33" name="Rectangle 16"/>
                <p:cNvSpPr>
                  <a:spLocks noChangeArrowheads="1"/>
                </p:cNvSpPr>
                <p:nvPr/>
              </p:nvSpPr>
              <p:spPr bwMode="auto">
                <a:xfrm>
                  <a:off x="2115344" y="2956781"/>
                  <a:ext cx="2057400" cy="2057400"/>
                </a:xfrm>
                <a:prstGeom prst="rect">
                  <a:avLst/>
                </a:prstGeom>
                <a:solidFill>
                  <a:srgbClr val="4A7597"/>
                </a:solidFill>
                <a:ln>
                  <a:noFill/>
                </a:ln>
                <a:effectLst/>
                <a:extLst/>
              </p:spPr>
              <p:txBody>
                <a:bodyPr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nSpc>
                      <a:spcPct val="120000"/>
                    </a:lnSpc>
                    <a:buFont typeface="Arial" pitchFamily="34" charset="0"/>
                    <a:buNone/>
                    <a:defRPr/>
                  </a:pPr>
                  <a:r>
                    <a:rPr lang="zh-CN" altLang="en-US" b="1" kern="0" dirty="0">
                      <a:solidFill>
                        <a:schemeClr val="bg1"/>
                      </a:solidFill>
                      <a:ea typeface="+mn-ea"/>
                    </a:rPr>
                    <a:t>范围查询：</a:t>
                  </a:r>
                  <a:endParaRPr lang="en-US" altLang="zh-CN" b="1" kern="0" dirty="0">
                    <a:solidFill>
                      <a:schemeClr val="bg1"/>
                    </a:solidFill>
                    <a:ea typeface="+mn-ea"/>
                  </a:endParaRPr>
                </a:p>
                <a:p>
                  <a:pPr>
                    <a:lnSpc>
                      <a:spcPct val="120000"/>
                    </a:lnSpc>
                    <a:buFont typeface="Arial" pitchFamily="34" charset="0"/>
                    <a:buNone/>
                    <a:defRPr/>
                  </a:pPr>
                  <a:r>
                    <a:rPr lang="zh-CN" altLang="en-US" kern="0" dirty="0">
                      <a:solidFill>
                        <a:schemeClr val="bg1"/>
                      </a:solidFill>
                      <a:ea typeface="+mn-ea"/>
                    </a:rPr>
                    <a:t>给定查询点和查询距离阈值，从数据集中查找所有与查询点距离小于阈值的数据。</a:t>
                  </a:r>
                </a:p>
              </p:txBody>
            </p:sp>
            <p:sp>
              <p:nvSpPr>
                <p:cNvPr id="34" name="Rectangle 23"/>
                <p:cNvSpPr>
                  <a:spLocks noChangeArrowheads="1"/>
                </p:cNvSpPr>
                <p:nvPr/>
              </p:nvSpPr>
              <p:spPr bwMode="auto">
                <a:xfrm>
                  <a:off x="4554907" y="2946273"/>
                  <a:ext cx="2057400" cy="2057400"/>
                </a:xfrm>
                <a:prstGeom prst="rect">
                  <a:avLst/>
                </a:prstGeom>
                <a:solidFill>
                  <a:srgbClr val="4A7597"/>
                </a:solidFill>
                <a:ln>
                  <a:noFill/>
                </a:ln>
                <a:effectLst/>
                <a:extLst/>
              </p:spPr>
              <p:txBody>
                <a:bodyPr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buFont typeface="Arial" pitchFamily="34" charset="0"/>
                    <a:buNone/>
                    <a:defRPr/>
                  </a:pPr>
                  <a:endParaRPr lang="zh-CN" altLang="en-US" sz="2800" kern="0">
                    <a:solidFill>
                      <a:srgbClr val="000000"/>
                    </a:solidFill>
                    <a:ea typeface="+mn-ea"/>
                  </a:endParaRPr>
                </a:p>
              </p:txBody>
            </p:sp>
            <p:sp>
              <p:nvSpPr>
                <p:cNvPr id="35" name="AutoShape 20"/>
                <p:cNvSpPr>
                  <a:spLocks noChangeShapeType="1"/>
                </p:cNvSpPr>
                <p:nvPr/>
              </p:nvSpPr>
              <p:spPr bwMode="auto">
                <a:xfrm rot="5400000">
                  <a:off x="7651960" y="2356518"/>
                  <a:ext cx="550734" cy="581702"/>
                </a:xfrm>
                <a:prstGeom prst="bentConnector3">
                  <a:avLst>
                    <a:gd name="adj1" fmla="val 49602"/>
                  </a:avLst>
                </a:prstGeom>
                <a:noFill/>
                <a:ln w="19050" cmpd="sng">
                  <a:solidFill>
                    <a:srgbClr val="4A7597"/>
                  </a:solidFill>
                  <a:miter lim="800000"/>
                  <a:headEnd/>
                  <a:tailEnd type="triangle" w="med" len="med"/>
                </a:ln>
                <a:effectLs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buFont typeface="Arial" pitchFamily="34" charset="0"/>
                    <a:buNone/>
                    <a:defRPr/>
                  </a:pPr>
                  <a:endParaRPr lang="zh-CN" altLang="en-US" sz="2800">
                    <a:solidFill>
                      <a:srgbClr val="000000"/>
                    </a:solidFill>
                    <a:ea typeface="+mn-ea"/>
                  </a:endParaRPr>
                </a:p>
              </p:txBody>
            </p:sp>
            <p:sp>
              <p:nvSpPr>
                <p:cNvPr id="36" name="Rectangle 30"/>
                <p:cNvSpPr>
                  <a:spLocks noChangeArrowheads="1"/>
                </p:cNvSpPr>
                <p:nvPr/>
              </p:nvSpPr>
              <p:spPr bwMode="auto">
                <a:xfrm>
                  <a:off x="9672135" y="2922736"/>
                  <a:ext cx="2057400" cy="2057400"/>
                </a:xfrm>
                <a:prstGeom prst="rect">
                  <a:avLst/>
                </a:prstGeom>
                <a:solidFill>
                  <a:srgbClr val="E19061"/>
                </a:solidFill>
                <a:ln>
                  <a:noFill/>
                </a:ln>
                <a:effectLst/>
                <a:extLst/>
              </p:spPr>
              <p:txBody>
                <a:bodyPr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buFont typeface="Arial" pitchFamily="34" charset="0"/>
                    <a:buNone/>
                    <a:defRPr/>
                  </a:pPr>
                  <a:endParaRPr lang="zh-CN" altLang="en-US" sz="2800" kern="0">
                    <a:solidFill>
                      <a:srgbClr val="000000"/>
                    </a:solidFill>
                    <a:ea typeface="+mn-ea"/>
                  </a:endParaRPr>
                </a:p>
              </p:txBody>
            </p:sp>
          </p:grpSp>
          <p:sp>
            <p:nvSpPr>
              <p:cNvPr id="26" name="矩形 25"/>
              <p:cNvSpPr/>
              <p:nvPr/>
            </p:nvSpPr>
            <p:spPr>
              <a:xfrm>
                <a:off x="4598001" y="3008998"/>
                <a:ext cx="1931773" cy="1754326"/>
              </a:xfrm>
              <a:prstGeom prst="rect">
                <a:avLst/>
              </a:prstGeom>
            </p:spPr>
            <p:txBody>
              <a:bodyPr wrap="square">
                <a:spAutoFit/>
              </a:bodyPr>
              <a:lstStyle/>
              <a:p>
                <a:pPr>
                  <a:lnSpc>
                    <a:spcPct val="120000"/>
                  </a:lnSpc>
                </a:pPr>
                <a:r>
                  <a:rPr lang="en-US" altLang="zh-CN" b="1" dirty="0">
                    <a:solidFill>
                      <a:schemeClr val="bg1"/>
                    </a:solidFill>
                    <a:latin typeface="+mn-ea"/>
                  </a:rPr>
                  <a:t>K</a:t>
                </a:r>
                <a:r>
                  <a:rPr lang="zh-CN" altLang="en-US" b="1" dirty="0">
                    <a:solidFill>
                      <a:schemeClr val="bg1"/>
                    </a:solidFill>
                    <a:latin typeface="+mn-ea"/>
                  </a:rPr>
                  <a:t>近邻查询：</a:t>
                </a:r>
                <a:endParaRPr lang="en-US" altLang="zh-CN" b="1" dirty="0">
                  <a:solidFill>
                    <a:schemeClr val="bg1"/>
                  </a:solidFill>
                  <a:latin typeface="+mn-ea"/>
                </a:endParaRPr>
              </a:p>
              <a:p>
                <a:pPr>
                  <a:lnSpc>
                    <a:spcPct val="120000"/>
                  </a:lnSpc>
                </a:pPr>
                <a:r>
                  <a:rPr lang="zh-CN" altLang="en-US" dirty="0">
                    <a:solidFill>
                      <a:schemeClr val="bg1"/>
                    </a:solidFill>
                    <a:latin typeface="+mn-ea"/>
                  </a:rPr>
                  <a:t>给定查询点及正整数</a:t>
                </a:r>
                <a:r>
                  <a:rPr lang="en-US" altLang="zh-CN" dirty="0">
                    <a:solidFill>
                      <a:schemeClr val="bg1"/>
                    </a:solidFill>
                    <a:latin typeface="+mn-ea"/>
                  </a:rPr>
                  <a:t>K</a:t>
                </a:r>
                <a:r>
                  <a:rPr lang="zh-CN" altLang="en-US" dirty="0">
                    <a:solidFill>
                      <a:schemeClr val="bg1"/>
                    </a:solidFill>
                    <a:latin typeface="+mn-ea"/>
                  </a:rPr>
                  <a:t>，从数据集中找到距离查询点最近的</a:t>
                </a:r>
                <a:r>
                  <a:rPr lang="en-US" altLang="zh-CN" dirty="0">
                    <a:solidFill>
                      <a:schemeClr val="bg1"/>
                    </a:solidFill>
                    <a:latin typeface="+mn-ea"/>
                  </a:rPr>
                  <a:t>K</a:t>
                </a:r>
                <a:r>
                  <a:rPr lang="zh-CN" altLang="en-US" dirty="0">
                    <a:solidFill>
                      <a:schemeClr val="bg1"/>
                    </a:solidFill>
                    <a:latin typeface="+mn-ea"/>
                  </a:rPr>
                  <a:t>个数据。</a:t>
                </a:r>
              </a:p>
            </p:txBody>
          </p:sp>
        </p:grpSp>
        <p:sp>
          <p:nvSpPr>
            <p:cNvPr id="23" name="矩形 22"/>
            <p:cNvSpPr/>
            <p:nvPr/>
          </p:nvSpPr>
          <p:spPr>
            <a:xfrm>
              <a:off x="7189478" y="2982856"/>
              <a:ext cx="2102203" cy="2031325"/>
            </a:xfrm>
            <a:prstGeom prst="rect">
              <a:avLst/>
            </a:prstGeom>
          </p:spPr>
          <p:txBody>
            <a:bodyPr wrap="square">
              <a:spAutoFit/>
            </a:bodyPr>
            <a:lstStyle/>
            <a:p>
              <a:r>
                <a:rPr lang="zh-CN" altLang="en-US" b="1" dirty="0">
                  <a:latin typeface="Times New Roman" panose="02020603050405020304" pitchFamily="18" charset="0"/>
                  <a:cs typeface="Times New Roman" panose="02020603050405020304" pitchFamily="18" charset="0"/>
                </a:rPr>
                <a:t>线性扫描</a:t>
              </a:r>
              <a:r>
                <a:rPr lang="en-US" altLang="zh-CN" b="1" dirty="0">
                  <a:latin typeface="Times New Roman" panose="02020603050405020304" pitchFamily="18" charset="0"/>
                  <a:cs typeface="Times New Roman" panose="02020603050405020304" pitchFamily="18" charset="0"/>
                </a:rPr>
                <a:t>:</a:t>
              </a:r>
            </a:p>
            <a:p>
              <a:r>
                <a:rPr lang="en-US" altLang="zh-CN" b="1"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依次计算样本集</a:t>
              </a:r>
              <a:r>
                <a:rPr lang="en-US" altLang="zh-CN" dirty="0">
                  <a:latin typeface="Times New Roman" panose="02020603050405020304" pitchFamily="18" charset="0"/>
                  <a:cs typeface="Times New Roman" panose="02020603050405020304" pitchFamily="18" charset="0"/>
                </a:rPr>
                <a:t>E</a:t>
              </a:r>
              <a:r>
                <a:rPr lang="zh-CN" altLang="en-US" dirty="0">
                  <a:latin typeface="Times New Roman" panose="02020603050405020304" pitchFamily="18" charset="0"/>
                  <a:cs typeface="Times New Roman" panose="02020603050405020304" pitchFamily="18" charset="0"/>
                </a:rPr>
                <a:t>中每个样本到输入实例点的距离，然后抽取出计算出来的最小距离的点即为最近邻点。</a:t>
              </a:r>
            </a:p>
          </p:txBody>
        </p:sp>
        <p:sp>
          <p:nvSpPr>
            <p:cNvPr id="24" name="矩形 23"/>
            <p:cNvSpPr/>
            <p:nvPr/>
          </p:nvSpPr>
          <p:spPr>
            <a:xfrm>
              <a:off x="9673369" y="2969055"/>
              <a:ext cx="2056166" cy="2031325"/>
            </a:xfrm>
            <a:prstGeom prst="rect">
              <a:avLst/>
            </a:prstGeom>
          </p:spPr>
          <p:txBody>
            <a:bodyPr wrap="square">
              <a:spAutoFit/>
            </a:bodyPr>
            <a:lstStyle/>
            <a:p>
              <a:r>
                <a:rPr lang="zh-CN" altLang="en-US" b="1" dirty="0"/>
                <a:t>构建数据索引</a:t>
              </a:r>
              <a:r>
                <a:rPr lang="en-US" altLang="zh-CN" b="1" dirty="0"/>
                <a:t>:</a:t>
              </a:r>
            </a:p>
            <a:p>
              <a:r>
                <a:rPr lang="zh-CN" altLang="en-US" dirty="0">
                  <a:latin typeface="Times New Roman" panose="02020603050405020304" pitchFamily="18" charset="0"/>
                  <a:cs typeface="Times New Roman" panose="02020603050405020304" pitchFamily="18" charset="0"/>
                </a:rPr>
                <a:t>索引树的基本思想是对搜索空间进行层次划分。根据划分的空间是否有混叠可以分为</a:t>
              </a:r>
              <a:r>
                <a:rPr lang="en-US" altLang="zh-CN" sz="1600" dirty="0">
                  <a:latin typeface="Times New Roman" panose="02020603050405020304" pitchFamily="18" charset="0"/>
                  <a:cs typeface="Times New Roman" panose="02020603050405020304" pitchFamily="18" charset="0"/>
                </a:rPr>
                <a:t>Clipping</a:t>
              </a:r>
              <a:r>
                <a:rPr lang="zh-CN" altLang="en-US" sz="1600" dirty="0">
                  <a:latin typeface="Times New Roman" panose="02020603050405020304" pitchFamily="18" charset="0"/>
                  <a:cs typeface="Times New Roman" panose="02020603050405020304" pitchFamily="18" charset="0"/>
                </a:rPr>
                <a:t>和</a:t>
              </a:r>
              <a:r>
                <a:rPr lang="en-US" altLang="zh-CN" sz="1600" dirty="0">
                  <a:latin typeface="Times New Roman" panose="02020603050405020304" pitchFamily="18" charset="0"/>
                  <a:cs typeface="Times New Roman" panose="02020603050405020304" pitchFamily="18" charset="0"/>
                </a:rPr>
                <a:t>Overlapping</a:t>
              </a:r>
              <a:r>
                <a:rPr lang="zh-CN" altLang="en-US" dirty="0">
                  <a:latin typeface="Times New Roman" panose="02020603050405020304" pitchFamily="18" charset="0"/>
                  <a:cs typeface="Times New Roman" panose="02020603050405020304" pitchFamily="18" charset="0"/>
                </a:rPr>
                <a:t>两种。</a:t>
              </a:r>
            </a:p>
          </p:txBody>
        </p:sp>
      </p:grpSp>
      <p:grpSp>
        <p:nvGrpSpPr>
          <p:cNvPr id="37" name="组合 36"/>
          <p:cNvGrpSpPr/>
          <p:nvPr/>
        </p:nvGrpSpPr>
        <p:grpSpPr>
          <a:xfrm>
            <a:off x="1711184" y="2426355"/>
            <a:ext cx="9088206" cy="3201867"/>
            <a:chOff x="1773384" y="2003750"/>
            <a:chExt cx="9088206" cy="3201867"/>
          </a:xfrm>
        </p:grpSpPr>
        <p:sp>
          <p:nvSpPr>
            <p:cNvPr id="38" name="矩形 37"/>
            <p:cNvSpPr/>
            <p:nvPr/>
          </p:nvSpPr>
          <p:spPr>
            <a:xfrm>
              <a:off x="5818323" y="2003750"/>
              <a:ext cx="5043267" cy="3139321"/>
            </a:xfrm>
            <a:prstGeom prst="rect">
              <a:avLst/>
            </a:prstGeom>
          </p:spPr>
          <p:txBody>
            <a:bodyPr wrap="square">
              <a:spAutoFit/>
            </a:bodyPr>
            <a:lstStyle/>
            <a:p>
              <a:pPr>
                <a:lnSpc>
                  <a:spcPct val="150000"/>
                </a:lnSpc>
              </a:pPr>
              <a:r>
                <a:rPr lang="en-US" altLang="zh-CN" sz="2200" dirty="0">
                  <a:latin typeface="Times New Roman" panose="02020603050405020304" pitchFamily="18" charset="0"/>
                  <a:cs typeface="Times New Roman" panose="02020603050405020304" pitchFamily="18" charset="0"/>
                </a:rPr>
                <a:t>1975</a:t>
              </a:r>
              <a:r>
                <a:rPr lang="zh-CN" altLang="en-US" sz="2200" dirty="0">
                  <a:latin typeface="Times New Roman" panose="02020603050405020304" pitchFamily="18" charset="0"/>
                  <a:cs typeface="Times New Roman" panose="02020603050405020304" pitchFamily="18" charset="0"/>
                </a:rPr>
                <a:t>年，来自斯坦福大学的</a:t>
              </a:r>
              <a:r>
                <a:rPr lang="en-US" altLang="zh-CN" sz="2200" dirty="0">
                  <a:latin typeface="Times New Roman" panose="02020603050405020304" pitchFamily="18" charset="0"/>
                  <a:cs typeface="Times New Roman" panose="02020603050405020304" pitchFamily="18" charset="0"/>
                </a:rPr>
                <a:t>Jon Louis Bentley</a:t>
              </a:r>
              <a:r>
                <a:rPr lang="zh-CN" altLang="en-US" sz="2200" dirty="0">
                  <a:latin typeface="Times New Roman" panose="02020603050405020304" pitchFamily="18" charset="0"/>
                  <a:cs typeface="Times New Roman" panose="02020603050405020304" pitchFamily="18" charset="0"/>
                </a:rPr>
                <a:t>在</a:t>
              </a:r>
              <a:r>
                <a:rPr lang="en-US" altLang="zh-CN" sz="2200" dirty="0">
                  <a:latin typeface="Times New Roman" panose="02020603050405020304" pitchFamily="18" charset="0"/>
                  <a:cs typeface="Times New Roman" panose="02020603050405020304" pitchFamily="18" charset="0"/>
                </a:rPr>
                <a:t>ACM</a:t>
              </a:r>
              <a:r>
                <a:rPr lang="zh-CN" altLang="en-US" sz="2200" dirty="0">
                  <a:latin typeface="Times New Roman" panose="02020603050405020304" pitchFamily="18" charset="0"/>
                  <a:cs typeface="Times New Roman" panose="02020603050405020304" pitchFamily="18" charset="0"/>
                </a:rPr>
                <a:t>杂志上发表的一篇论文：</a:t>
              </a:r>
              <a:r>
                <a:rPr lang="en-US" altLang="zh-CN" sz="2200" dirty="0">
                  <a:latin typeface="Times New Roman" panose="02020603050405020304" pitchFamily="18" charset="0"/>
                  <a:cs typeface="Times New Roman" panose="02020603050405020304" pitchFamily="18" charset="0"/>
                </a:rPr>
                <a:t>Multidimensional Binary Search Trees Used for Associative Searching </a:t>
              </a:r>
              <a:r>
                <a:rPr lang="zh-CN" altLang="en-US" sz="2200" dirty="0">
                  <a:latin typeface="Times New Roman" panose="02020603050405020304" pitchFamily="18" charset="0"/>
                  <a:cs typeface="Times New Roman" panose="02020603050405020304" pitchFamily="18" charset="0"/>
                </a:rPr>
                <a:t>中正式提出和阐述的了如图形式的把空间划分为多个部分的</a:t>
              </a:r>
              <a:r>
                <a:rPr lang="en-US" altLang="zh-CN" sz="2200" dirty="0">
                  <a:latin typeface="Times New Roman" panose="02020603050405020304" pitchFamily="18" charset="0"/>
                  <a:cs typeface="Times New Roman" panose="02020603050405020304" pitchFamily="18" charset="0"/>
                </a:rPr>
                <a:t>k-d</a:t>
              </a:r>
              <a:r>
                <a:rPr lang="zh-CN" altLang="en-US" sz="2200" dirty="0">
                  <a:latin typeface="Times New Roman" panose="02020603050405020304" pitchFamily="18" charset="0"/>
                  <a:cs typeface="Times New Roman" panose="02020603050405020304" pitchFamily="18" charset="0"/>
                </a:rPr>
                <a:t>树。</a:t>
              </a:r>
            </a:p>
          </p:txBody>
        </p:sp>
        <p:pic>
          <p:nvPicPr>
            <p:cNvPr id="39" name="图片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3384" y="2045762"/>
              <a:ext cx="3567578" cy="3159855"/>
            </a:xfrm>
            <a:prstGeom prst="rect">
              <a:avLst/>
            </a:prstGeom>
          </p:spPr>
        </p:pic>
      </p:grpSp>
      <p:sp>
        <p:nvSpPr>
          <p:cNvPr id="3" name="矩形 2"/>
          <p:cNvSpPr/>
          <p:nvPr/>
        </p:nvSpPr>
        <p:spPr>
          <a:xfrm>
            <a:off x="1830925" y="1617236"/>
            <a:ext cx="1467068" cy="461665"/>
          </a:xfrm>
          <a:prstGeom prst="rect">
            <a:avLst/>
          </a:prstGeom>
        </p:spPr>
        <p:txBody>
          <a:bodyPr wrap="none">
            <a:spAutoFit/>
          </a:bodyPr>
          <a:lstStyle/>
          <a:p>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背景：</a:t>
            </a:r>
            <a:endParaRPr lang="en-US"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4502722"/>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ppt_x"/>
                                          </p:val>
                                        </p:tav>
                                      </p:tavLst>
                                    </p:anim>
                                    <p:anim calcmode="lin" valueType="num">
                                      <p:cBhvr additive="base">
                                        <p:cTn id="7" dur="500"/>
                                        <p:tgtEl>
                                          <p:spTgt spid="5"/>
                                        </p:tgtEl>
                                        <p:attrNameLst>
                                          <p:attrName>ppt_y</p:attrName>
                                        </p:attrNameLst>
                                      </p:cBhvr>
                                      <p:tavLst>
                                        <p:tav tm="0">
                                          <p:val>
                                            <p:strVal val="ppt_y"/>
                                          </p:val>
                                        </p:tav>
                                        <p:tav tm="100000">
                                          <p:val>
                                            <p:strVal val="1+ppt_h/2"/>
                                          </p:val>
                                        </p:tav>
                                      </p:tavLst>
                                    </p:anim>
                                    <p:set>
                                      <p:cBhvr>
                                        <p:cTn id="8" dur="1" fill="hold">
                                          <p:stCondLst>
                                            <p:cond delay="499"/>
                                          </p:stCondLst>
                                        </p:cTn>
                                        <p:tgtEl>
                                          <p:spTgt spid="5"/>
                                        </p:tgtEl>
                                        <p:attrNameLst>
                                          <p:attrName>style.visibility</p:attrName>
                                        </p:attrNameLst>
                                      </p:cBhvr>
                                      <p:to>
                                        <p:strVal val="hidden"/>
                                      </p:to>
                                    </p:set>
                                  </p:childTnLst>
                                </p:cTn>
                              </p:par>
                              <p:par>
                                <p:cTn id="9" presetID="42"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1000"/>
                                        <p:tgtEl>
                                          <p:spTgt spid="21"/>
                                        </p:tgtEl>
                                      </p:cBhvr>
                                    </p:animEffect>
                                    <p:anim calcmode="lin" valueType="num">
                                      <p:cBhvr>
                                        <p:cTn id="12" dur="1000" fill="hold"/>
                                        <p:tgtEl>
                                          <p:spTgt spid="21"/>
                                        </p:tgtEl>
                                        <p:attrNameLst>
                                          <p:attrName>ppt_x</p:attrName>
                                        </p:attrNameLst>
                                      </p:cBhvr>
                                      <p:tavLst>
                                        <p:tav tm="0">
                                          <p:val>
                                            <p:strVal val="#ppt_x"/>
                                          </p:val>
                                        </p:tav>
                                        <p:tav tm="100000">
                                          <p:val>
                                            <p:strVal val="#ppt_x"/>
                                          </p:val>
                                        </p:tav>
                                      </p:tavLst>
                                    </p:anim>
                                    <p:anim calcmode="lin" valueType="num">
                                      <p:cBhvr>
                                        <p:cTn id="1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xit" presetSubtype="4" fill="hold" nodeType="clickEffect">
                                  <p:stCondLst>
                                    <p:cond delay="0"/>
                                  </p:stCondLst>
                                  <p:childTnLst>
                                    <p:animEffect transition="out" filter="wipe(down)">
                                      <p:cBhvr>
                                        <p:cTn id="17" dur="500"/>
                                        <p:tgtEl>
                                          <p:spTgt spid="21"/>
                                        </p:tgtEl>
                                      </p:cBhvr>
                                    </p:animEffect>
                                    <p:set>
                                      <p:cBhvr>
                                        <p:cTn id="18" dur="1" fill="hold">
                                          <p:stCondLst>
                                            <p:cond delay="499"/>
                                          </p:stCondLst>
                                        </p:cTn>
                                        <p:tgtEl>
                                          <p:spTgt spid="21"/>
                                        </p:tgtEl>
                                        <p:attrNameLst>
                                          <p:attrName>style.visibility</p:attrName>
                                        </p:attrNameLst>
                                      </p:cBhvr>
                                      <p:to>
                                        <p:strVal val="hidden"/>
                                      </p:to>
                                    </p:set>
                                  </p:childTnLst>
                                </p:cTn>
                              </p:par>
                              <p:par>
                                <p:cTn id="19" presetID="22" presetClass="entr" presetSubtype="4"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down)">
                                      <p:cBhvr>
                                        <p:cTn id="2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60808" y="787203"/>
            <a:ext cx="650376" cy="648846"/>
          </a:xfrm>
          <a:prstGeom prst="rect">
            <a:avLst/>
          </a:prstGeom>
        </p:spPr>
      </p:pic>
      <p:sp>
        <p:nvSpPr>
          <p:cNvPr id="9" name="文本框 8"/>
          <p:cNvSpPr txBox="1"/>
          <p:nvPr/>
        </p:nvSpPr>
        <p:spPr>
          <a:xfrm>
            <a:off x="1830925" y="885384"/>
            <a:ext cx="3891449" cy="400110"/>
          </a:xfrm>
          <a:prstGeom prst="rect">
            <a:avLst/>
          </a:prstGeom>
          <a:no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rPr>
              <a:t>5--</a:t>
            </a:r>
            <a:r>
              <a:rPr lang="zh-CN" altLang="en-US" sz="2000" b="1" dirty="0">
                <a:latin typeface="微软雅黑" panose="020B0503020204020204" pitchFamily="34" charset="-122"/>
                <a:ea typeface="微软雅黑" panose="020B0503020204020204" pitchFamily="34" charset="-122"/>
              </a:rPr>
              <a:t>算法实现</a:t>
            </a:r>
            <a:r>
              <a:rPr lang="en-US" altLang="zh-CN" sz="2000" b="1" dirty="0">
                <a:latin typeface="微软雅黑" panose="020B0503020204020204" pitchFamily="34" charset="-122"/>
                <a:ea typeface="微软雅黑" panose="020B0503020204020204" pitchFamily="34" charset="-122"/>
              </a:rPr>
              <a:t>—KD</a:t>
            </a:r>
            <a:r>
              <a:rPr lang="zh-CN" altLang="en-US" sz="2000" b="1" dirty="0">
                <a:latin typeface="微软雅黑" panose="020B0503020204020204" pitchFamily="34" charset="-122"/>
                <a:ea typeface="微软雅黑" panose="020B0503020204020204" pitchFamily="34" charset="-122"/>
              </a:rPr>
              <a:t>树</a:t>
            </a:r>
            <a:endParaRPr lang="en-US" altLang="zh-CN" sz="2000"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1830925" y="1471929"/>
            <a:ext cx="8248362" cy="535916"/>
          </a:xfrm>
          <a:prstGeom prst="rect">
            <a:avLst/>
          </a:prstGeom>
          <a:noFill/>
        </p:spPr>
        <p:txBody>
          <a:bodyPr wrap="square" rtlCol="0" anchor="ctr">
            <a:spAutoFit/>
          </a:bodyPr>
          <a:lstStyle/>
          <a:p>
            <a:pPr>
              <a:lnSpc>
                <a:spcPct val="150000"/>
              </a:lnSpc>
            </a:pPr>
            <a:r>
              <a:rPr lang="en-US" altLang="zh-CN" sz="2200" dirty="0">
                <a:latin typeface="Times New Roman" panose="02020603050405020304" pitchFamily="18" charset="0"/>
                <a:cs typeface="Times New Roman" panose="02020603050405020304" pitchFamily="18" charset="0"/>
              </a:rPr>
              <a:t>(2)</a:t>
            </a:r>
            <a:r>
              <a:rPr lang="zh-CN" altLang="en-US" sz="2200" dirty="0">
                <a:latin typeface="Times New Roman" panose="02020603050405020304" pitchFamily="18" charset="0"/>
                <a:cs typeface="Times New Roman" panose="02020603050405020304" pitchFamily="18" charset="0"/>
              </a:rPr>
              <a:t>概念</a:t>
            </a:r>
            <a:r>
              <a:rPr lang="en-US" altLang="zh-CN" sz="2200" dirty="0">
                <a:latin typeface="Times New Roman" panose="02020603050405020304" pitchFamily="18" charset="0"/>
                <a:cs typeface="Times New Roman" panose="02020603050405020304" pitchFamily="18" charset="0"/>
              </a:rPr>
              <a:t>:</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616" y="2433811"/>
            <a:ext cx="3404513" cy="3236772"/>
          </a:xfrm>
          <a:prstGeom prst="rect">
            <a:avLst/>
          </a:prstGeom>
        </p:spPr>
      </p:pic>
      <p:sp>
        <p:nvSpPr>
          <p:cNvPr id="11" name="矩形 10"/>
          <p:cNvSpPr/>
          <p:nvPr/>
        </p:nvSpPr>
        <p:spPr>
          <a:xfrm>
            <a:off x="5364028" y="2433811"/>
            <a:ext cx="4929150" cy="2862322"/>
          </a:xfrm>
          <a:prstGeom prst="rect">
            <a:avLst/>
          </a:prstGeom>
        </p:spPr>
        <p:txBody>
          <a:bodyPr wrap="square">
            <a:spAutoFit/>
          </a:bodyPr>
          <a:lstStyle/>
          <a:p>
            <a:pPr>
              <a:lnSpc>
                <a:spcPct val="150000"/>
              </a:lnSpc>
            </a:pPr>
            <a:r>
              <a:rPr lang="zh-CN" altLang="en-US" sz="2000" dirty="0">
                <a:solidFill>
                  <a:srgbClr val="4B4B4B"/>
                </a:solidFill>
                <a:latin typeface="Times New Roman" panose="02020603050405020304" pitchFamily="18" charset="0"/>
                <a:cs typeface="Times New Roman" panose="02020603050405020304" pitchFamily="18" charset="0"/>
              </a:rPr>
              <a:t> </a:t>
            </a:r>
            <a:r>
              <a:rPr lang="en-US" altLang="zh-CN" sz="2000" dirty="0" err="1">
                <a:solidFill>
                  <a:srgbClr val="4B4B4B"/>
                </a:solidFill>
                <a:latin typeface="Times New Roman" panose="02020603050405020304" pitchFamily="18" charset="0"/>
                <a:cs typeface="Times New Roman" panose="02020603050405020304" pitchFamily="18" charset="0"/>
              </a:rPr>
              <a:t>Kd</a:t>
            </a:r>
            <a:r>
              <a:rPr lang="en-US" altLang="zh-CN" sz="2000" dirty="0">
                <a:solidFill>
                  <a:srgbClr val="4B4B4B"/>
                </a:solidFill>
                <a:latin typeface="Times New Roman" panose="02020603050405020304" pitchFamily="18" charset="0"/>
                <a:cs typeface="Times New Roman" panose="02020603050405020304" pitchFamily="18" charset="0"/>
              </a:rPr>
              <a:t>-</a:t>
            </a:r>
            <a:r>
              <a:rPr lang="zh-CN" altLang="en-US" sz="2000" dirty="0">
                <a:solidFill>
                  <a:srgbClr val="4B4B4B"/>
                </a:solidFill>
                <a:latin typeface="Times New Roman" panose="02020603050405020304" pitchFamily="18" charset="0"/>
                <a:cs typeface="Times New Roman" panose="02020603050405020304" pitchFamily="18" charset="0"/>
              </a:rPr>
              <a:t>树是</a:t>
            </a:r>
            <a:r>
              <a:rPr lang="en-US" altLang="zh-CN" sz="2000" dirty="0">
                <a:solidFill>
                  <a:srgbClr val="4B4B4B"/>
                </a:solidFill>
                <a:latin typeface="Times New Roman" panose="02020603050405020304" pitchFamily="18" charset="0"/>
                <a:cs typeface="Times New Roman" panose="02020603050405020304" pitchFamily="18" charset="0"/>
              </a:rPr>
              <a:t>K-dimension tree</a:t>
            </a:r>
            <a:r>
              <a:rPr lang="zh-CN" altLang="en-US" sz="2000" dirty="0">
                <a:solidFill>
                  <a:srgbClr val="4B4B4B"/>
                </a:solidFill>
                <a:latin typeface="Times New Roman" panose="02020603050405020304" pitchFamily="18" charset="0"/>
                <a:cs typeface="Times New Roman" panose="02020603050405020304" pitchFamily="18" charset="0"/>
              </a:rPr>
              <a:t>的缩写，是对数据点在</a:t>
            </a:r>
            <a:r>
              <a:rPr lang="en-US" altLang="zh-CN" sz="2000" dirty="0">
                <a:solidFill>
                  <a:srgbClr val="4B4B4B"/>
                </a:solidFill>
                <a:latin typeface="Times New Roman" panose="02020603050405020304" pitchFamily="18" charset="0"/>
                <a:cs typeface="Times New Roman" panose="02020603050405020304" pitchFamily="18" charset="0"/>
              </a:rPr>
              <a:t>k</a:t>
            </a:r>
            <a:r>
              <a:rPr lang="zh-CN" altLang="en-US" sz="2000" dirty="0">
                <a:solidFill>
                  <a:srgbClr val="4B4B4B"/>
                </a:solidFill>
                <a:latin typeface="Times New Roman" panose="02020603050405020304" pitchFamily="18" charset="0"/>
                <a:cs typeface="Times New Roman" panose="02020603050405020304" pitchFamily="18" charset="0"/>
              </a:rPr>
              <a:t>维空间（如二维</a:t>
            </a:r>
            <a:r>
              <a:rPr lang="en-US" altLang="zh-CN" sz="2000" dirty="0">
                <a:solidFill>
                  <a:srgbClr val="4B4B4B"/>
                </a:solidFill>
                <a:latin typeface="Times New Roman" panose="02020603050405020304" pitchFamily="18" charset="0"/>
                <a:cs typeface="Times New Roman" panose="02020603050405020304" pitchFamily="18" charset="0"/>
              </a:rPr>
              <a:t>(x</a:t>
            </a:r>
            <a:r>
              <a:rPr lang="zh-CN" altLang="en-US" sz="2000" dirty="0">
                <a:solidFill>
                  <a:srgbClr val="4B4B4B"/>
                </a:solidFill>
                <a:latin typeface="Times New Roman" panose="02020603050405020304" pitchFamily="18" charset="0"/>
                <a:cs typeface="Times New Roman" panose="02020603050405020304" pitchFamily="18" charset="0"/>
              </a:rPr>
              <a:t>，</a:t>
            </a:r>
            <a:r>
              <a:rPr lang="en-US" altLang="zh-CN" sz="2000" dirty="0">
                <a:solidFill>
                  <a:srgbClr val="4B4B4B"/>
                </a:solidFill>
                <a:latin typeface="Times New Roman" panose="02020603050405020304" pitchFamily="18" charset="0"/>
                <a:cs typeface="Times New Roman" panose="02020603050405020304" pitchFamily="18" charset="0"/>
              </a:rPr>
              <a:t>y)</a:t>
            </a:r>
            <a:r>
              <a:rPr lang="zh-CN" altLang="en-US" sz="2000" dirty="0">
                <a:solidFill>
                  <a:srgbClr val="4B4B4B"/>
                </a:solidFill>
                <a:latin typeface="Times New Roman" panose="02020603050405020304" pitchFamily="18" charset="0"/>
                <a:cs typeface="Times New Roman" panose="02020603050405020304" pitchFamily="18" charset="0"/>
              </a:rPr>
              <a:t>，三维</a:t>
            </a:r>
            <a:r>
              <a:rPr lang="en-US" altLang="zh-CN" sz="2000" dirty="0">
                <a:solidFill>
                  <a:srgbClr val="4B4B4B"/>
                </a:solidFill>
                <a:latin typeface="Times New Roman" panose="02020603050405020304" pitchFamily="18" charset="0"/>
                <a:cs typeface="Times New Roman" panose="02020603050405020304" pitchFamily="18" charset="0"/>
              </a:rPr>
              <a:t>(x</a:t>
            </a:r>
            <a:r>
              <a:rPr lang="zh-CN" altLang="en-US" sz="2000" dirty="0">
                <a:solidFill>
                  <a:srgbClr val="4B4B4B"/>
                </a:solidFill>
                <a:latin typeface="Times New Roman" panose="02020603050405020304" pitchFamily="18" charset="0"/>
                <a:cs typeface="Times New Roman" panose="02020603050405020304" pitchFamily="18" charset="0"/>
              </a:rPr>
              <a:t>，</a:t>
            </a:r>
            <a:r>
              <a:rPr lang="en-US" altLang="zh-CN" sz="2000" dirty="0">
                <a:solidFill>
                  <a:srgbClr val="4B4B4B"/>
                </a:solidFill>
                <a:latin typeface="Times New Roman" panose="02020603050405020304" pitchFamily="18" charset="0"/>
                <a:cs typeface="Times New Roman" panose="02020603050405020304" pitchFamily="18" charset="0"/>
              </a:rPr>
              <a:t>y</a:t>
            </a:r>
            <a:r>
              <a:rPr lang="zh-CN" altLang="en-US" sz="2000" dirty="0">
                <a:solidFill>
                  <a:srgbClr val="4B4B4B"/>
                </a:solidFill>
                <a:latin typeface="Times New Roman" panose="02020603050405020304" pitchFamily="18" charset="0"/>
                <a:cs typeface="Times New Roman" panose="02020603050405020304" pitchFamily="18" charset="0"/>
              </a:rPr>
              <a:t>，</a:t>
            </a:r>
            <a:r>
              <a:rPr lang="en-US" altLang="zh-CN" sz="2000" dirty="0">
                <a:solidFill>
                  <a:srgbClr val="4B4B4B"/>
                </a:solidFill>
                <a:latin typeface="Times New Roman" panose="02020603050405020304" pitchFamily="18" charset="0"/>
                <a:cs typeface="Times New Roman" panose="02020603050405020304" pitchFamily="18" charset="0"/>
              </a:rPr>
              <a:t>z)</a:t>
            </a:r>
            <a:r>
              <a:rPr lang="zh-CN" altLang="en-US" sz="2000" dirty="0">
                <a:solidFill>
                  <a:srgbClr val="4B4B4B"/>
                </a:solidFill>
                <a:latin typeface="Times New Roman" panose="02020603050405020304" pitchFamily="18" charset="0"/>
                <a:cs typeface="Times New Roman" panose="02020603050405020304" pitchFamily="18" charset="0"/>
              </a:rPr>
              <a:t>，</a:t>
            </a:r>
            <a:r>
              <a:rPr lang="en-US" altLang="zh-CN" sz="2000" dirty="0">
                <a:solidFill>
                  <a:srgbClr val="4B4B4B"/>
                </a:solidFill>
                <a:latin typeface="Times New Roman" panose="02020603050405020304" pitchFamily="18" charset="0"/>
                <a:cs typeface="Times New Roman" panose="02020603050405020304" pitchFamily="18" charset="0"/>
              </a:rPr>
              <a:t>k</a:t>
            </a:r>
            <a:r>
              <a:rPr lang="zh-CN" altLang="en-US" sz="2000" dirty="0">
                <a:solidFill>
                  <a:srgbClr val="4B4B4B"/>
                </a:solidFill>
                <a:latin typeface="Times New Roman" panose="02020603050405020304" pitchFamily="18" charset="0"/>
                <a:cs typeface="Times New Roman" panose="02020603050405020304" pitchFamily="18" charset="0"/>
              </a:rPr>
              <a:t>维</a:t>
            </a:r>
            <a:r>
              <a:rPr lang="en-US" altLang="zh-CN" sz="2000" dirty="0">
                <a:solidFill>
                  <a:srgbClr val="4B4B4B"/>
                </a:solidFill>
                <a:latin typeface="Times New Roman" panose="02020603050405020304" pitchFamily="18" charset="0"/>
                <a:cs typeface="Times New Roman" panose="02020603050405020304" pitchFamily="18" charset="0"/>
              </a:rPr>
              <a:t>(x</a:t>
            </a:r>
            <a:r>
              <a:rPr lang="zh-CN" altLang="en-US" sz="2000" dirty="0">
                <a:solidFill>
                  <a:srgbClr val="4B4B4B"/>
                </a:solidFill>
                <a:latin typeface="Times New Roman" panose="02020603050405020304" pitchFamily="18" charset="0"/>
                <a:cs typeface="Times New Roman" panose="02020603050405020304" pitchFamily="18" charset="0"/>
              </a:rPr>
              <a:t>，</a:t>
            </a:r>
            <a:r>
              <a:rPr lang="en-US" altLang="zh-CN" sz="2000" dirty="0">
                <a:solidFill>
                  <a:srgbClr val="4B4B4B"/>
                </a:solidFill>
                <a:latin typeface="Times New Roman" panose="02020603050405020304" pitchFamily="18" charset="0"/>
                <a:cs typeface="Times New Roman" panose="02020603050405020304" pitchFamily="18" charset="0"/>
              </a:rPr>
              <a:t>y</a:t>
            </a:r>
            <a:r>
              <a:rPr lang="zh-CN" altLang="en-US" sz="2000" dirty="0">
                <a:solidFill>
                  <a:srgbClr val="4B4B4B"/>
                </a:solidFill>
                <a:latin typeface="Times New Roman" panose="02020603050405020304" pitchFamily="18" charset="0"/>
                <a:cs typeface="Times New Roman" panose="02020603050405020304" pitchFamily="18" charset="0"/>
              </a:rPr>
              <a:t>，</a:t>
            </a:r>
            <a:r>
              <a:rPr lang="en-US" altLang="zh-CN" sz="2000" dirty="0">
                <a:solidFill>
                  <a:srgbClr val="4B4B4B"/>
                </a:solidFill>
                <a:latin typeface="Times New Roman" panose="02020603050405020304" pitchFamily="18" charset="0"/>
                <a:cs typeface="Times New Roman" panose="02020603050405020304" pitchFamily="18" charset="0"/>
              </a:rPr>
              <a:t>z</a:t>
            </a:r>
            <a:r>
              <a:rPr lang="zh-CN" altLang="en-US" sz="2000" dirty="0">
                <a:solidFill>
                  <a:srgbClr val="4B4B4B"/>
                </a:solidFill>
                <a:latin typeface="Times New Roman" panose="02020603050405020304" pitchFamily="18" charset="0"/>
                <a:cs typeface="Times New Roman" panose="02020603050405020304" pitchFamily="18" charset="0"/>
              </a:rPr>
              <a:t>，</a:t>
            </a:r>
            <a:r>
              <a:rPr lang="en-US" altLang="zh-CN" sz="2000" dirty="0">
                <a:solidFill>
                  <a:srgbClr val="4B4B4B"/>
                </a:solidFill>
                <a:latin typeface="Times New Roman" panose="02020603050405020304" pitchFamily="18" charset="0"/>
                <a:cs typeface="Times New Roman" panose="02020603050405020304" pitchFamily="18" charset="0"/>
              </a:rPr>
              <a:t>…)</a:t>
            </a:r>
            <a:r>
              <a:rPr lang="zh-CN" altLang="en-US" sz="2000" dirty="0">
                <a:solidFill>
                  <a:srgbClr val="4B4B4B"/>
                </a:solidFill>
                <a:latin typeface="Times New Roman" panose="02020603050405020304" pitchFamily="18" charset="0"/>
                <a:cs typeface="Times New Roman" panose="02020603050405020304" pitchFamily="18" charset="0"/>
              </a:rPr>
              <a:t>）中划分的一种数据结构，主要应用于多维空间关键数据的搜索（如：范围搜索和最近邻搜索）。本质上说，</a:t>
            </a:r>
            <a:r>
              <a:rPr lang="en-US" altLang="zh-CN" sz="2000" dirty="0" err="1">
                <a:solidFill>
                  <a:srgbClr val="4B4B4B"/>
                </a:solidFill>
                <a:latin typeface="Times New Roman" panose="02020603050405020304" pitchFamily="18" charset="0"/>
                <a:cs typeface="Times New Roman" panose="02020603050405020304" pitchFamily="18" charset="0"/>
              </a:rPr>
              <a:t>Kd</a:t>
            </a:r>
            <a:r>
              <a:rPr lang="en-US" altLang="zh-CN" sz="2000" dirty="0">
                <a:solidFill>
                  <a:srgbClr val="4B4B4B"/>
                </a:solidFill>
                <a:latin typeface="Times New Roman" panose="02020603050405020304" pitchFamily="18" charset="0"/>
                <a:cs typeface="Times New Roman" panose="02020603050405020304" pitchFamily="18" charset="0"/>
              </a:rPr>
              <a:t>-</a:t>
            </a:r>
            <a:r>
              <a:rPr lang="zh-CN" altLang="en-US" sz="2000" dirty="0">
                <a:solidFill>
                  <a:srgbClr val="4B4B4B"/>
                </a:solidFill>
                <a:latin typeface="Times New Roman" panose="02020603050405020304" pitchFamily="18" charset="0"/>
                <a:cs typeface="Times New Roman" panose="02020603050405020304" pitchFamily="18" charset="0"/>
              </a:rPr>
              <a:t>树就是一种平衡二叉树。</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9116801"/>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60808" y="796538"/>
            <a:ext cx="650376" cy="648846"/>
          </a:xfrm>
          <a:prstGeom prst="rect">
            <a:avLst/>
          </a:prstGeom>
        </p:spPr>
      </p:pic>
      <p:sp>
        <p:nvSpPr>
          <p:cNvPr id="9" name="文本框 8"/>
          <p:cNvSpPr txBox="1"/>
          <p:nvPr/>
        </p:nvSpPr>
        <p:spPr>
          <a:xfrm>
            <a:off x="1830925" y="776137"/>
            <a:ext cx="3891449" cy="400110"/>
          </a:xfrm>
          <a:prstGeom prst="rect">
            <a:avLst/>
          </a:prstGeom>
          <a:no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rPr>
              <a:t>5--</a:t>
            </a:r>
            <a:r>
              <a:rPr lang="zh-CN" altLang="en-US" sz="2000" b="1" dirty="0">
                <a:latin typeface="微软雅黑" panose="020B0503020204020204" pitchFamily="34" charset="-122"/>
                <a:ea typeface="微软雅黑" panose="020B0503020204020204" pitchFamily="34" charset="-122"/>
              </a:rPr>
              <a:t>算法实现</a:t>
            </a:r>
            <a:r>
              <a:rPr lang="en-US" altLang="zh-CN" sz="2000" b="1" dirty="0">
                <a:latin typeface="微软雅黑" panose="020B0503020204020204" pitchFamily="34" charset="-122"/>
                <a:ea typeface="微软雅黑" panose="020B0503020204020204" pitchFamily="34" charset="-122"/>
              </a:rPr>
              <a:t>—KD</a:t>
            </a:r>
            <a:r>
              <a:rPr lang="zh-CN" altLang="en-US" sz="2000" b="1" dirty="0">
                <a:latin typeface="微软雅黑" panose="020B0503020204020204" pitchFamily="34" charset="-122"/>
                <a:ea typeface="微软雅黑" panose="020B0503020204020204" pitchFamily="34" charset="-122"/>
              </a:rPr>
              <a:t>树</a:t>
            </a:r>
            <a:endParaRPr lang="en-US" altLang="zh-CN" sz="2000"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1830925" y="1631924"/>
            <a:ext cx="8248362" cy="539378"/>
          </a:xfrm>
          <a:prstGeom prst="rect">
            <a:avLst/>
          </a:prstGeom>
          <a:noFill/>
        </p:spPr>
        <p:txBody>
          <a:bodyPr wrap="square" rtlCol="0" anchor="ctr">
            <a:spAutoFit/>
          </a:bodyPr>
          <a:lstStyle/>
          <a:p>
            <a:pPr>
              <a:lnSpc>
                <a:spcPct val="150000"/>
              </a:lnSpc>
            </a:pPr>
            <a:r>
              <a:rPr lang="en-US" altLang="zh-CN" sz="2200" dirty="0">
                <a:latin typeface="Times New Roman" panose="02020603050405020304" pitchFamily="18" charset="0"/>
                <a:cs typeface="Times New Roman" panose="02020603050405020304" pitchFamily="18" charset="0"/>
              </a:rPr>
              <a:t>(3)KD</a:t>
            </a:r>
            <a:r>
              <a:rPr lang="zh-CN" altLang="en-US" sz="2200" dirty="0">
                <a:latin typeface="Times New Roman" panose="02020603050405020304" pitchFamily="18" charset="0"/>
                <a:cs typeface="Times New Roman" panose="02020603050405020304" pitchFamily="18" charset="0"/>
              </a:rPr>
              <a:t>树的构建</a:t>
            </a:r>
            <a:r>
              <a:rPr lang="en-US" altLang="zh-CN" sz="2200" dirty="0">
                <a:latin typeface="Times New Roman" panose="02020603050405020304" pitchFamily="18" charset="0"/>
                <a:cs typeface="Times New Roman" panose="02020603050405020304" pitchFamily="18" charset="0"/>
              </a:rPr>
              <a:t>:</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0173" y="2412660"/>
            <a:ext cx="4698747" cy="259055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6190" y="989706"/>
            <a:ext cx="5640345" cy="5140708"/>
          </a:xfrm>
          <a:prstGeom prst="rect">
            <a:avLst/>
          </a:prstGeom>
        </p:spPr>
      </p:pic>
      <p:sp>
        <p:nvSpPr>
          <p:cNvPr id="7" name="矩形 6"/>
          <p:cNvSpPr/>
          <p:nvPr/>
        </p:nvSpPr>
        <p:spPr>
          <a:xfrm>
            <a:off x="980173" y="5114751"/>
            <a:ext cx="4035382" cy="957250"/>
          </a:xfrm>
          <a:prstGeom prst="rect">
            <a:avLst/>
          </a:prstGeom>
        </p:spPr>
        <p:txBody>
          <a:bodyPr wrap="square">
            <a:spAutoFit/>
          </a:bodyPr>
          <a:lstStyle/>
          <a:p>
            <a:pPr>
              <a:lnSpc>
                <a:spcPct val="150000"/>
              </a:lnSpc>
            </a:pPr>
            <a:r>
              <a:rPr lang="zh-CN" altLang="en-US" dirty="0">
                <a:solidFill>
                  <a:srgbClr val="FF0000"/>
                </a:solidFill>
                <a:latin typeface="Times New Roman" panose="02020603050405020304" pitchFamily="18" charset="0"/>
                <a:cs typeface="Times New Roman" panose="02020603050405020304" pitchFamily="18" charset="0"/>
              </a:rPr>
              <a:t>对于</a:t>
            </a:r>
            <a:r>
              <a:rPr lang="en-US" altLang="zh-CN" dirty="0">
                <a:solidFill>
                  <a:srgbClr val="FF0000"/>
                </a:solidFill>
                <a:latin typeface="Times New Roman" panose="02020603050405020304" pitchFamily="18" charset="0"/>
                <a:cs typeface="Times New Roman" panose="02020603050405020304" pitchFamily="18" charset="0"/>
              </a:rPr>
              <a:t>n</a:t>
            </a:r>
            <a:r>
              <a:rPr lang="zh-CN" altLang="en-US" dirty="0">
                <a:solidFill>
                  <a:srgbClr val="FF0000"/>
                </a:solidFill>
                <a:latin typeface="Times New Roman" panose="02020603050405020304" pitchFamily="18" charset="0"/>
                <a:cs typeface="Times New Roman" panose="02020603050405020304" pitchFamily="18" charset="0"/>
              </a:rPr>
              <a:t>个实例的</a:t>
            </a:r>
            <a:r>
              <a:rPr lang="en-US" altLang="zh-CN" dirty="0">
                <a:solidFill>
                  <a:srgbClr val="FF0000"/>
                </a:solidFill>
                <a:latin typeface="Times New Roman" panose="02020603050405020304" pitchFamily="18" charset="0"/>
                <a:cs typeface="Times New Roman" panose="02020603050405020304" pitchFamily="18" charset="0"/>
              </a:rPr>
              <a:t>k</a:t>
            </a:r>
            <a:r>
              <a:rPr lang="zh-CN" altLang="en-US" dirty="0">
                <a:solidFill>
                  <a:srgbClr val="FF0000"/>
                </a:solidFill>
                <a:latin typeface="Times New Roman" panose="02020603050405020304" pitchFamily="18" charset="0"/>
                <a:cs typeface="Times New Roman" panose="02020603050405020304" pitchFamily="18" charset="0"/>
              </a:rPr>
              <a:t>维数据来说，建立</a:t>
            </a:r>
            <a:r>
              <a:rPr lang="en-US" altLang="zh-CN" dirty="0" err="1">
                <a:solidFill>
                  <a:srgbClr val="FF0000"/>
                </a:solidFill>
                <a:latin typeface="Times New Roman" panose="02020603050405020304" pitchFamily="18" charset="0"/>
                <a:cs typeface="Times New Roman" panose="02020603050405020304" pitchFamily="18" charset="0"/>
              </a:rPr>
              <a:t>kd</a:t>
            </a:r>
            <a:r>
              <a:rPr lang="en-US" altLang="zh-CN" dirty="0">
                <a:solidFill>
                  <a:srgbClr val="FF0000"/>
                </a:solidFill>
                <a:latin typeface="Times New Roman" panose="02020603050405020304" pitchFamily="18" charset="0"/>
                <a:cs typeface="Times New Roman" panose="02020603050405020304" pitchFamily="18" charset="0"/>
              </a:rPr>
              <a:t>-tree</a:t>
            </a:r>
            <a:r>
              <a:rPr lang="zh-CN" altLang="en-US" dirty="0">
                <a:solidFill>
                  <a:srgbClr val="FF0000"/>
                </a:solidFill>
                <a:latin typeface="Times New Roman" panose="02020603050405020304" pitchFamily="18" charset="0"/>
                <a:cs typeface="Times New Roman" panose="02020603050405020304" pitchFamily="18" charset="0"/>
              </a:rPr>
              <a:t>的时间复杂度为</a:t>
            </a:r>
            <a:r>
              <a:rPr lang="en-US" altLang="zh-CN" dirty="0">
                <a:solidFill>
                  <a:srgbClr val="FF0000"/>
                </a:solidFill>
                <a:latin typeface="Times New Roman" panose="02020603050405020304" pitchFamily="18" charset="0"/>
                <a:cs typeface="Times New Roman" panose="02020603050405020304" pitchFamily="18" charset="0"/>
              </a:rPr>
              <a:t>O(k*n*</a:t>
            </a:r>
            <a:r>
              <a:rPr lang="en-US" altLang="zh-CN" dirty="0" err="1">
                <a:solidFill>
                  <a:srgbClr val="FF0000"/>
                </a:solidFill>
                <a:latin typeface="Times New Roman" panose="02020603050405020304" pitchFamily="18" charset="0"/>
                <a:cs typeface="Times New Roman" panose="02020603050405020304" pitchFamily="18" charset="0"/>
              </a:rPr>
              <a:t>logn</a:t>
            </a:r>
            <a:r>
              <a:rPr lang="en-US" altLang="zh-CN" dirty="0">
                <a:solidFill>
                  <a:srgbClr val="FF0000"/>
                </a:solidFill>
                <a:latin typeface="Times New Roman" panose="02020603050405020304" pitchFamily="18" charset="0"/>
                <a:cs typeface="Times New Roman" panose="02020603050405020304" pitchFamily="18" charset="0"/>
              </a:rPr>
              <a:t>)</a:t>
            </a:r>
            <a:endParaRPr lang="zh-CN" altLang="en-US"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7787514"/>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76124" y="756457"/>
            <a:ext cx="650376" cy="648846"/>
          </a:xfrm>
          <a:prstGeom prst="rect">
            <a:avLst/>
          </a:prstGeom>
        </p:spPr>
      </p:pic>
      <p:sp>
        <p:nvSpPr>
          <p:cNvPr id="3" name="文本框 2"/>
          <p:cNvSpPr txBox="1"/>
          <p:nvPr/>
        </p:nvSpPr>
        <p:spPr>
          <a:xfrm>
            <a:off x="1846241" y="736056"/>
            <a:ext cx="3891449" cy="400110"/>
          </a:xfrm>
          <a:prstGeom prst="rect">
            <a:avLst/>
          </a:prstGeom>
          <a:no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rPr>
              <a:t>5--KD</a:t>
            </a:r>
            <a:r>
              <a:rPr lang="zh-CN" altLang="en-US" sz="2000" b="1" dirty="0">
                <a:latin typeface="微软雅黑" panose="020B0503020204020204" pitchFamily="34" charset="-122"/>
                <a:ea typeface="微软雅黑" panose="020B0503020204020204" pitchFamily="34" charset="-122"/>
              </a:rPr>
              <a:t>树举例</a:t>
            </a:r>
            <a:endParaRPr lang="en-US" altLang="zh-CN" sz="2000" b="1" dirty="0">
              <a:latin typeface="微软雅黑" panose="020B0503020204020204" pitchFamily="34" charset="-122"/>
              <a:ea typeface="微软雅黑" panose="020B0503020204020204" pitchFamily="34" charset="-122"/>
            </a:endParaRPr>
          </a:p>
        </p:txBody>
      </p:sp>
      <p:sp>
        <p:nvSpPr>
          <p:cNvPr id="4" name="矩形 3"/>
          <p:cNvSpPr/>
          <p:nvPr/>
        </p:nvSpPr>
        <p:spPr>
          <a:xfrm>
            <a:off x="1846241" y="1477934"/>
            <a:ext cx="8906107" cy="461665"/>
          </a:xfrm>
          <a:prstGeom prst="rect">
            <a:avLst/>
          </a:prstGeom>
        </p:spPr>
        <p:txBody>
          <a:bodyPr wrap="square">
            <a:spAutoFit/>
          </a:bodyPr>
          <a:lstStyle/>
          <a:p>
            <a:r>
              <a:rPr lang="zh-CN" altLang="en-US" sz="2400" b="1" dirty="0">
                <a:latin typeface="Times New Roman" panose="02020603050405020304" pitchFamily="18" charset="0"/>
                <a:cs typeface="Times New Roman" panose="02020603050405020304" pitchFamily="18" charset="0"/>
              </a:rPr>
              <a:t>例：有</a:t>
            </a:r>
            <a:r>
              <a:rPr lang="en-US" altLang="zh-CN" sz="2400" b="1" dirty="0">
                <a:latin typeface="Times New Roman" panose="02020603050405020304" pitchFamily="18" charset="0"/>
                <a:cs typeface="Times New Roman" panose="02020603050405020304" pitchFamily="18" charset="0"/>
              </a:rPr>
              <a:t>6</a:t>
            </a:r>
            <a:r>
              <a:rPr lang="zh-CN" altLang="en-US" sz="2400" b="1" dirty="0">
                <a:latin typeface="Times New Roman" panose="02020603050405020304" pitchFamily="18" charset="0"/>
                <a:cs typeface="Times New Roman" panose="02020603050405020304" pitchFamily="18" charset="0"/>
              </a:rPr>
              <a:t>个二维样本点，</a:t>
            </a:r>
            <a:r>
              <a:rPr lang="en-US" altLang="zh-CN" sz="2400" b="1" dirty="0">
                <a:solidFill>
                  <a:srgbClr val="FF0000"/>
                </a:solidFill>
                <a:latin typeface="Times New Roman" panose="02020603050405020304" pitchFamily="18" charset="0"/>
                <a:cs typeface="Times New Roman" panose="02020603050405020304" pitchFamily="18" charset="0"/>
              </a:rPr>
              <a:t>{(2,3)</a:t>
            </a:r>
            <a:r>
              <a:rPr lang="zh-CN" altLang="en-US" sz="2400" b="1" dirty="0">
                <a:solidFill>
                  <a:srgbClr val="FF0000"/>
                </a:solidFill>
                <a:latin typeface="Times New Roman" panose="02020603050405020304" pitchFamily="18" charset="0"/>
                <a:cs typeface="Times New Roman" panose="02020603050405020304" pitchFamily="18" charset="0"/>
              </a:rPr>
              <a:t>，</a:t>
            </a:r>
            <a:r>
              <a:rPr lang="en-US" altLang="zh-CN" sz="2400" b="1" dirty="0">
                <a:solidFill>
                  <a:srgbClr val="FF0000"/>
                </a:solidFill>
                <a:latin typeface="Times New Roman" panose="02020603050405020304" pitchFamily="18" charset="0"/>
                <a:cs typeface="Times New Roman" panose="02020603050405020304" pitchFamily="18" charset="0"/>
              </a:rPr>
              <a:t>(5,4)</a:t>
            </a:r>
            <a:r>
              <a:rPr lang="zh-CN" altLang="en-US" sz="2400" b="1" dirty="0">
                <a:solidFill>
                  <a:srgbClr val="FF0000"/>
                </a:solidFill>
                <a:latin typeface="Times New Roman" panose="02020603050405020304" pitchFamily="18" charset="0"/>
                <a:cs typeface="Times New Roman" panose="02020603050405020304" pitchFamily="18" charset="0"/>
              </a:rPr>
              <a:t>，</a:t>
            </a:r>
            <a:r>
              <a:rPr lang="en-US" altLang="zh-CN" sz="2400" b="1" dirty="0">
                <a:solidFill>
                  <a:srgbClr val="FF0000"/>
                </a:solidFill>
                <a:latin typeface="Times New Roman" panose="02020603050405020304" pitchFamily="18" charset="0"/>
                <a:cs typeface="Times New Roman" panose="02020603050405020304" pitchFamily="18" charset="0"/>
              </a:rPr>
              <a:t>(9,6)</a:t>
            </a:r>
            <a:r>
              <a:rPr lang="zh-CN" altLang="en-US" sz="2400" b="1" dirty="0">
                <a:solidFill>
                  <a:srgbClr val="FF0000"/>
                </a:solidFill>
                <a:latin typeface="Times New Roman" panose="02020603050405020304" pitchFamily="18" charset="0"/>
                <a:cs typeface="Times New Roman" panose="02020603050405020304" pitchFamily="18" charset="0"/>
              </a:rPr>
              <a:t>，</a:t>
            </a:r>
            <a:r>
              <a:rPr lang="en-US" altLang="zh-CN" sz="2400" b="1" dirty="0">
                <a:solidFill>
                  <a:srgbClr val="FF0000"/>
                </a:solidFill>
                <a:latin typeface="Times New Roman" panose="02020603050405020304" pitchFamily="18" charset="0"/>
                <a:cs typeface="Times New Roman" panose="02020603050405020304" pitchFamily="18" charset="0"/>
              </a:rPr>
              <a:t>(4,7)</a:t>
            </a:r>
            <a:r>
              <a:rPr lang="zh-CN" altLang="en-US" sz="2400" b="1" dirty="0">
                <a:solidFill>
                  <a:srgbClr val="FF0000"/>
                </a:solidFill>
                <a:latin typeface="Times New Roman" panose="02020603050405020304" pitchFamily="18" charset="0"/>
                <a:cs typeface="Times New Roman" panose="02020603050405020304" pitchFamily="18" charset="0"/>
              </a:rPr>
              <a:t>，</a:t>
            </a:r>
            <a:r>
              <a:rPr lang="en-US" altLang="zh-CN" sz="2400" b="1" dirty="0">
                <a:solidFill>
                  <a:srgbClr val="FF0000"/>
                </a:solidFill>
                <a:latin typeface="Times New Roman" panose="02020603050405020304" pitchFamily="18" charset="0"/>
                <a:cs typeface="Times New Roman" panose="02020603050405020304" pitchFamily="18" charset="0"/>
              </a:rPr>
              <a:t>(8,1)</a:t>
            </a:r>
            <a:r>
              <a:rPr lang="zh-CN" altLang="en-US" sz="2400" b="1" dirty="0">
                <a:solidFill>
                  <a:srgbClr val="FF0000"/>
                </a:solidFill>
                <a:latin typeface="Times New Roman" panose="02020603050405020304" pitchFamily="18" charset="0"/>
                <a:cs typeface="Times New Roman" panose="02020603050405020304" pitchFamily="18" charset="0"/>
              </a:rPr>
              <a:t>，</a:t>
            </a:r>
            <a:r>
              <a:rPr lang="en-US" altLang="zh-CN" sz="2400" b="1" dirty="0">
                <a:solidFill>
                  <a:srgbClr val="FF0000"/>
                </a:solidFill>
                <a:latin typeface="Times New Roman" panose="02020603050405020304" pitchFamily="18" charset="0"/>
                <a:cs typeface="Times New Roman" panose="02020603050405020304" pitchFamily="18" charset="0"/>
              </a:rPr>
              <a:t>(7,2)}</a:t>
            </a:r>
            <a:endParaRPr lang="zh-CN" altLang="en-US" sz="2400" b="1" dirty="0">
              <a:solidFill>
                <a:srgbClr val="FF0000"/>
              </a:solidFill>
              <a:latin typeface="Times New Roman" panose="02020603050405020304" pitchFamily="18" charset="0"/>
              <a:cs typeface="Times New Roman" panose="02020603050405020304" pitchFamily="18" charset="0"/>
            </a:endParaRPr>
          </a:p>
        </p:txBody>
      </p:sp>
      <p:grpSp>
        <p:nvGrpSpPr>
          <p:cNvPr id="53" name="组合 52"/>
          <p:cNvGrpSpPr/>
          <p:nvPr/>
        </p:nvGrpSpPr>
        <p:grpSpPr>
          <a:xfrm>
            <a:off x="1066101" y="2189779"/>
            <a:ext cx="4881563" cy="1966912"/>
            <a:chOff x="1066101" y="2189779"/>
            <a:chExt cx="4881563" cy="1966912"/>
          </a:xfrm>
        </p:grpSpPr>
        <p:grpSp>
          <p:nvGrpSpPr>
            <p:cNvPr id="5" name="Group 73"/>
            <p:cNvGrpSpPr>
              <a:grpSpLocks/>
            </p:cNvGrpSpPr>
            <p:nvPr/>
          </p:nvGrpSpPr>
          <p:grpSpPr bwMode="auto">
            <a:xfrm>
              <a:off x="3653726" y="2742229"/>
              <a:ext cx="490538" cy="230187"/>
              <a:chOff x="3366566" y="1459073"/>
              <a:chExt cx="465169" cy="221445"/>
            </a:xfrm>
          </p:grpSpPr>
          <p:cxnSp>
            <p:nvCxnSpPr>
              <p:cNvPr id="6" name="Straight Connector 37"/>
              <p:cNvCxnSpPr/>
              <p:nvPr/>
            </p:nvCxnSpPr>
            <p:spPr>
              <a:xfrm flipH="1" flipV="1">
                <a:off x="3592376" y="1460600"/>
                <a:ext cx="239359" cy="219918"/>
              </a:xfrm>
              <a:prstGeom prst="line">
                <a:avLst/>
              </a:prstGeom>
              <a:ln w="19050" cap="rnd">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38"/>
              <p:cNvCxnSpPr/>
              <p:nvPr/>
            </p:nvCxnSpPr>
            <p:spPr>
              <a:xfrm flipH="1">
                <a:off x="3366566" y="1459073"/>
                <a:ext cx="225810" cy="0"/>
              </a:xfrm>
              <a:prstGeom prst="line">
                <a:avLst/>
              </a:prstGeom>
              <a:ln w="19050" cap="rnd">
                <a:solidFill>
                  <a:schemeClr val="accent2"/>
                </a:solidFill>
                <a:prstDash val="solid"/>
              </a:ln>
            </p:spPr>
            <p:style>
              <a:lnRef idx="1">
                <a:schemeClr val="accent1"/>
              </a:lnRef>
              <a:fillRef idx="0">
                <a:schemeClr val="accent1"/>
              </a:fillRef>
              <a:effectRef idx="0">
                <a:schemeClr val="accent1"/>
              </a:effectRef>
              <a:fontRef idx="minor">
                <a:schemeClr val="tx1"/>
              </a:fontRef>
            </p:style>
          </p:cxnSp>
        </p:grpSp>
        <p:grpSp>
          <p:nvGrpSpPr>
            <p:cNvPr id="48" name="组合 47"/>
            <p:cNvGrpSpPr/>
            <p:nvPr/>
          </p:nvGrpSpPr>
          <p:grpSpPr>
            <a:xfrm>
              <a:off x="1066101" y="2189779"/>
              <a:ext cx="4881563" cy="1966912"/>
              <a:chOff x="1066101" y="2189779"/>
              <a:chExt cx="4881563" cy="1966912"/>
            </a:xfrm>
          </p:grpSpPr>
          <p:grpSp>
            <p:nvGrpSpPr>
              <p:cNvPr id="30" name="Group 56"/>
              <p:cNvGrpSpPr>
                <a:grpSpLocks/>
              </p:cNvGrpSpPr>
              <p:nvPr/>
            </p:nvGrpSpPr>
            <p:grpSpPr bwMode="auto">
              <a:xfrm>
                <a:off x="1066101" y="2396154"/>
                <a:ext cx="2486025" cy="1215009"/>
                <a:chOff x="-2357350" y="1392685"/>
                <a:chExt cx="4337036" cy="1153326"/>
              </a:xfrm>
            </p:grpSpPr>
            <p:sp>
              <p:nvSpPr>
                <p:cNvPr id="31" name="TextBox 55"/>
                <p:cNvSpPr txBox="1"/>
                <p:nvPr/>
              </p:nvSpPr>
              <p:spPr>
                <a:xfrm>
                  <a:off x="-2357350" y="1704614"/>
                  <a:ext cx="4337036" cy="841397"/>
                </a:xfrm>
                <a:prstGeom prst="rect">
                  <a:avLst/>
                </a:prstGeom>
                <a:noFill/>
              </p:spPr>
              <p:txBody>
                <a:bodyPr lIns="0" tIns="0" rIns="0" bIns="0">
                  <a:spAutoFit/>
                </a:bodyPr>
                <a:lstStyle/>
                <a:p>
                  <a:pPr defTabSz="964248">
                    <a:lnSpc>
                      <a:spcPct val="120000"/>
                    </a:lnSpc>
                    <a:spcBef>
                      <a:spcPct val="20000"/>
                    </a:spcBef>
                    <a:defRPr/>
                  </a:pPr>
                  <a:r>
                    <a:rPr lang="zh-CN" altLang="en-US" sz="1600" dirty="0">
                      <a:latin typeface="+mn-ea"/>
                      <a:sym typeface="Arial" panose="020B0604020202020204" pitchFamily="34" charset="0"/>
                    </a:rPr>
                    <a:t>根据</a:t>
                  </a:r>
                  <a:r>
                    <a:rPr lang="en-US" altLang="zh-CN" sz="1600" dirty="0">
                      <a:latin typeface="+mn-ea"/>
                      <a:sym typeface="Arial" panose="020B0604020202020204" pitchFamily="34" charset="0"/>
                    </a:rPr>
                    <a:t>x</a:t>
                  </a:r>
                  <a:r>
                    <a:rPr lang="zh-CN" altLang="en-US" sz="1600" dirty="0">
                      <a:latin typeface="+mn-ea"/>
                      <a:sym typeface="Arial" panose="020B0604020202020204" pitchFamily="34" charset="0"/>
                    </a:rPr>
                    <a:t>维上的值将数据排序，</a:t>
                  </a:r>
                  <a:r>
                    <a:rPr lang="en-US" altLang="zh-CN" sz="1600" dirty="0">
                      <a:latin typeface="+mn-ea"/>
                      <a:sym typeface="Arial" panose="020B0604020202020204" pitchFamily="34" charset="0"/>
                    </a:rPr>
                    <a:t>6</a:t>
                  </a:r>
                  <a:r>
                    <a:rPr lang="zh-CN" altLang="en-US" sz="1600" dirty="0">
                      <a:latin typeface="+mn-ea"/>
                      <a:sym typeface="Arial" panose="020B0604020202020204" pitchFamily="34" charset="0"/>
                    </a:rPr>
                    <a:t>个数据的中值为</a:t>
                  </a:r>
                  <a:r>
                    <a:rPr lang="en-US" altLang="zh-CN" sz="1600" dirty="0">
                      <a:latin typeface="+mn-ea"/>
                      <a:sym typeface="Arial" panose="020B0604020202020204" pitchFamily="34" charset="0"/>
                    </a:rPr>
                    <a:t>7</a:t>
                  </a:r>
                  <a:r>
                    <a:rPr lang="zh-CN" altLang="en-US" sz="1600" dirty="0">
                      <a:latin typeface="+mn-ea"/>
                      <a:sym typeface="Arial" panose="020B0604020202020204" pitchFamily="34" charset="0"/>
                    </a:rPr>
                    <a:t>，所以划分点数据是（</a:t>
                  </a:r>
                  <a:r>
                    <a:rPr lang="en-US" altLang="zh-CN" sz="1600" dirty="0">
                      <a:latin typeface="+mn-ea"/>
                      <a:sym typeface="Arial" panose="020B0604020202020204" pitchFamily="34" charset="0"/>
                    </a:rPr>
                    <a:t>7,2</a:t>
                  </a:r>
                  <a:r>
                    <a:rPr lang="zh-CN" altLang="en-US" sz="1600" dirty="0">
                      <a:latin typeface="+mn-ea"/>
                      <a:sym typeface="Arial" panose="020B0604020202020204" pitchFamily="34" charset="0"/>
                    </a:rPr>
                    <a:t>）</a:t>
                  </a:r>
                  <a:r>
                    <a:rPr lang="en-US" altLang="zh-CN" sz="1600" dirty="0">
                      <a:latin typeface="+mn-ea"/>
                      <a:sym typeface="Arial" panose="020B0604020202020204" pitchFamily="34" charset="0"/>
                    </a:rPr>
                    <a:t>.</a:t>
                  </a:r>
                </a:p>
              </p:txBody>
            </p:sp>
            <p:sp>
              <p:nvSpPr>
                <p:cNvPr id="32" name="Rectangle 56"/>
                <p:cNvSpPr/>
                <p:nvPr/>
              </p:nvSpPr>
              <p:spPr>
                <a:xfrm>
                  <a:off x="-1074141" y="1392685"/>
                  <a:ext cx="3053827" cy="245407"/>
                </a:xfrm>
                <a:prstGeom prst="rect">
                  <a:avLst/>
                </a:prstGeom>
              </p:spPr>
              <p:txBody>
                <a:bodyPr wrap="none" lIns="0" tIns="0" rIns="0" bIns="0">
                  <a:spAutoFit/>
                </a:bodyPr>
                <a:lstStyle/>
                <a:p>
                  <a:pPr algn="r">
                    <a:lnSpc>
                      <a:spcPct val="120000"/>
                    </a:lnSpc>
                    <a:defRPr/>
                  </a:pPr>
                  <a:r>
                    <a:rPr lang="en-US" altLang="zh-CN" sz="1400" b="1" dirty="0">
                      <a:latin typeface="Times New Roman" panose="02020603050405020304" pitchFamily="18" charset="0"/>
                      <a:cs typeface="Times New Roman" panose="02020603050405020304" pitchFamily="18" charset="0"/>
                    </a:rPr>
                    <a:t>2</a:t>
                  </a:r>
                  <a:r>
                    <a:rPr lang="zh-CN" altLang="en-US" sz="1400" b="1" dirty="0">
                      <a:latin typeface="Times New Roman" panose="02020603050405020304" pitchFamily="18" charset="0"/>
                      <a:cs typeface="Times New Roman" panose="02020603050405020304" pitchFamily="18" charset="0"/>
                    </a:rPr>
                    <a:t>、确定划分点（</a:t>
                  </a:r>
                  <a:r>
                    <a:rPr lang="en-US" altLang="zh-CN" sz="1400" b="1" dirty="0">
                      <a:latin typeface="Times New Roman" panose="02020603050405020304" pitchFamily="18" charset="0"/>
                      <a:cs typeface="Times New Roman" panose="02020603050405020304" pitchFamily="18" charset="0"/>
                    </a:rPr>
                    <a:t>7,2</a:t>
                  </a:r>
                  <a:r>
                    <a:rPr lang="zh-CN" altLang="en-US" sz="1400" b="1" dirty="0">
                      <a:latin typeface="Times New Roman" panose="02020603050405020304" pitchFamily="18" charset="0"/>
                      <a:cs typeface="Times New Roman" panose="02020603050405020304" pitchFamily="18" charset="0"/>
                    </a:rPr>
                    <a:t>）</a:t>
                  </a:r>
                  <a:endParaRPr lang="en-US" sz="1400" b="1" dirty="0">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grpSp>
          <p:grpSp>
            <p:nvGrpSpPr>
              <p:cNvPr id="43" name="组合 42"/>
              <p:cNvGrpSpPr/>
              <p:nvPr/>
            </p:nvGrpSpPr>
            <p:grpSpPr>
              <a:xfrm>
                <a:off x="3587051" y="2189779"/>
                <a:ext cx="2360613" cy="1966912"/>
                <a:chOff x="3587051" y="2189779"/>
                <a:chExt cx="2360613" cy="1966912"/>
              </a:xfrm>
            </p:grpSpPr>
            <p:sp>
              <p:nvSpPr>
                <p:cNvPr id="20" name="Freeform 8"/>
                <p:cNvSpPr>
                  <a:spLocks noEditPoints="1"/>
                </p:cNvSpPr>
                <p:nvPr/>
              </p:nvSpPr>
              <p:spPr bwMode="auto">
                <a:xfrm>
                  <a:off x="3587051" y="2189779"/>
                  <a:ext cx="2360613" cy="1966912"/>
                </a:xfrm>
                <a:custGeom>
                  <a:avLst/>
                  <a:gdLst>
                    <a:gd name="T0" fmla="*/ 96 w 595"/>
                    <a:gd name="T1" fmla="*/ 338 h 496"/>
                    <a:gd name="T2" fmla="*/ 95 w 595"/>
                    <a:gd name="T3" fmla="*/ 338 h 496"/>
                    <a:gd name="T4" fmla="*/ 96 w 595"/>
                    <a:gd name="T5" fmla="*/ 338 h 496"/>
                    <a:gd name="T6" fmla="*/ 435 w 595"/>
                    <a:gd name="T7" fmla="*/ 0 h 496"/>
                    <a:gd name="T8" fmla="*/ 595 w 595"/>
                    <a:gd name="T9" fmla="*/ 157 h 496"/>
                    <a:gd name="T10" fmla="*/ 435 w 595"/>
                    <a:gd name="T11" fmla="*/ 314 h 496"/>
                    <a:gd name="T12" fmla="*/ 435 w 595"/>
                    <a:gd name="T13" fmla="*/ 249 h 496"/>
                    <a:gd name="T14" fmla="*/ 260 w 595"/>
                    <a:gd name="T15" fmla="*/ 322 h 496"/>
                    <a:gd name="T16" fmla="*/ 194 w 595"/>
                    <a:gd name="T17" fmla="*/ 437 h 496"/>
                    <a:gd name="T18" fmla="*/ 187 w 595"/>
                    <a:gd name="T19" fmla="*/ 496 h 496"/>
                    <a:gd name="T20" fmla="*/ 0 w 595"/>
                    <a:gd name="T21" fmla="*/ 496 h 496"/>
                    <a:gd name="T22" fmla="*/ 5 w 595"/>
                    <a:gd name="T23" fmla="*/ 429 h 496"/>
                    <a:gd name="T24" fmla="*/ 128 w 595"/>
                    <a:gd name="T25" fmla="*/ 190 h 496"/>
                    <a:gd name="T26" fmla="*/ 435 w 595"/>
                    <a:gd name="T27" fmla="*/ 61 h 496"/>
                    <a:gd name="T28" fmla="*/ 435 w 595"/>
                    <a:gd name="T29" fmla="*/ 0 h 49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95"/>
                    <a:gd name="T46" fmla="*/ 0 h 496"/>
                    <a:gd name="T47" fmla="*/ 595 w 595"/>
                    <a:gd name="T48" fmla="*/ 496 h 49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95" h="496">
                      <a:moveTo>
                        <a:pt x="96" y="338"/>
                      </a:moveTo>
                      <a:cubicBezTo>
                        <a:pt x="96" y="338"/>
                        <a:pt x="95" y="338"/>
                        <a:pt x="95" y="338"/>
                      </a:cubicBezTo>
                      <a:cubicBezTo>
                        <a:pt x="96" y="338"/>
                        <a:pt x="96" y="338"/>
                        <a:pt x="96" y="338"/>
                      </a:cubicBezTo>
                      <a:close/>
                      <a:moveTo>
                        <a:pt x="435" y="0"/>
                      </a:moveTo>
                      <a:cubicBezTo>
                        <a:pt x="595" y="157"/>
                        <a:pt x="595" y="157"/>
                        <a:pt x="595" y="157"/>
                      </a:cubicBezTo>
                      <a:cubicBezTo>
                        <a:pt x="435" y="314"/>
                        <a:pt x="435" y="314"/>
                        <a:pt x="435" y="314"/>
                      </a:cubicBezTo>
                      <a:cubicBezTo>
                        <a:pt x="435" y="249"/>
                        <a:pt x="435" y="249"/>
                        <a:pt x="435" y="249"/>
                      </a:cubicBezTo>
                      <a:cubicBezTo>
                        <a:pt x="367" y="249"/>
                        <a:pt x="309" y="273"/>
                        <a:pt x="260" y="322"/>
                      </a:cubicBezTo>
                      <a:cubicBezTo>
                        <a:pt x="227" y="356"/>
                        <a:pt x="204" y="394"/>
                        <a:pt x="194" y="437"/>
                      </a:cubicBezTo>
                      <a:cubicBezTo>
                        <a:pt x="190" y="456"/>
                        <a:pt x="187" y="475"/>
                        <a:pt x="187" y="496"/>
                      </a:cubicBezTo>
                      <a:cubicBezTo>
                        <a:pt x="0" y="496"/>
                        <a:pt x="0" y="496"/>
                        <a:pt x="0" y="496"/>
                      </a:cubicBezTo>
                      <a:cubicBezTo>
                        <a:pt x="0" y="473"/>
                        <a:pt x="2" y="451"/>
                        <a:pt x="5" y="429"/>
                      </a:cubicBezTo>
                      <a:cubicBezTo>
                        <a:pt x="18" y="338"/>
                        <a:pt x="59" y="258"/>
                        <a:pt x="128" y="190"/>
                      </a:cubicBezTo>
                      <a:cubicBezTo>
                        <a:pt x="213" y="104"/>
                        <a:pt x="315" y="62"/>
                        <a:pt x="435" y="61"/>
                      </a:cubicBezTo>
                      <a:lnTo>
                        <a:pt x="435"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6422" tIns="48211" rIns="96422" bIns="48211"/>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pPr>
                  <a:endParaRPr lang="en-US" altLang="zh-CN" sz="3000">
                    <a:latin typeface="Arial" panose="020B0604020202020204" pitchFamily="34" charset="0"/>
                    <a:ea typeface="微软雅黑" panose="020B0503020204020204" pitchFamily="34" charset="-122"/>
                    <a:sym typeface="Arial" panose="020B0604020202020204" pitchFamily="34" charset="0"/>
                  </a:endParaRPr>
                </a:p>
              </p:txBody>
            </p:sp>
            <p:sp>
              <p:nvSpPr>
                <p:cNvPr id="21" name="Text Placeholder 3"/>
                <p:cNvSpPr txBox="1">
                  <a:spLocks/>
                </p:cNvSpPr>
                <p:nvPr/>
              </p:nvSpPr>
              <p:spPr bwMode="auto">
                <a:xfrm>
                  <a:off x="5192221" y="2653884"/>
                  <a:ext cx="2853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spAutoFit/>
                </a:bodyPr>
                <a:lstStyle>
                  <a:lvl1pPr defTabSz="963613" eaLnBrk="0" hangingPunct="0">
                    <a:defRPr>
                      <a:solidFill>
                        <a:schemeClr val="tx1"/>
                      </a:solidFill>
                      <a:latin typeface="Calibri" panose="020F0502020204030204" pitchFamily="34" charset="0"/>
                      <a:ea typeface="宋体" panose="02010600030101010101" pitchFamily="2" charset="-122"/>
                    </a:defRPr>
                  </a:lvl1pPr>
                  <a:lvl2pPr marL="742950" indent="-285750" defTabSz="963613" eaLnBrk="0" hangingPunct="0">
                    <a:defRPr>
                      <a:solidFill>
                        <a:schemeClr val="tx1"/>
                      </a:solidFill>
                      <a:latin typeface="Calibri" panose="020F0502020204030204" pitchFamily="34" charset="0"/>
                      <a:ea typeface="宋体" panose="02010600030101010101" pitchFamily="2" charset="-122"/>
                    </a:defRPr>
                  </a:lvl2pPr>
                  <a:lvl3pPr marL="1143000" indent="-228600" defTabSz="963613" eaLnBrk="0" hangingPunct="0">
                    <a:defRPr>
                      <a:solidFill>
                        <a:schemeClr val="tx1"/>
                      </a:solidFill>
                      <a:latin typeface="Calibri" panose="020F0502020204030204" pitchFamily="34" charset="0"/>
                      <a:ea typeface="宋体" panose="02010600030101010101" pitchFamily="2" charset="-122"/>
                    </a:defRPr>
                  </a:lvl3pPr>
                  <a:lvl4pPr marL="1600200" indent="-228600" defTabSz="963613" eaLnBrk="0" hangingPunct="0">
                    <a:defRPr>
                      <a:solidFill>
                        <a:schemeClr val="tx1"/>
                      </a:solidFill>
                      <a:latin typeface="Calibri" panose="020F0502020204030204" pitchFamily="34" charset="0"/>
                      <a:ea typeface="宋体" panose="02010600030101010101" pitchFamily="2" charset="-122"/>
                    </a:defRPr>
                  </a:lvl4pPr>
                  <a:lvl5pPr marL="2057400" indent="-228600" defTabSz="963613" eaLnBrk="0" hangingPunct="0">
                    <a:defRPr>
                      <a:solidFill>
                        <a:schemeClr val="tx1"/>
                      </a:solidFill>
                      <a:latin typeface="Calibri" panose="020F0502020204030204" pitchFamily="34" charset="0"/>
                      <a:ea typeface="宋体" panose="02010600030101010101" pitchFamily="2" charset="-122"/>
                    </a:defRPr>
                  </a:lvl5pPr>
                  <a:lvl6pPr marL="2514600" indent="-228600" defTabSz="9636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636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636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636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20000"/>
                    </a:spcBef>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02</a:t>
                  </a:r>
                </a:p>
              </p:txBody>
            </p:sp>
            <p:sp>
              <p:nvSpPr>
                <p:cNvPr id="36" name="Freeform 101"/>
                <p:cNvSpPr>
                  <a:spLocks noEditPoints="1"/>
                </p:cNvSpPr>
                <p:nvPr/>
              </p:nvSpPr>
              <p:spPr bwMode="auto">
                <a:xfrm>
                  <a:off x="4183951" y="2974004"/>
                  <a:ext cx="444500" cy="409575"/>
                </a:xfrm>
                <a:custGeom>
                  <a:avLst/>
                  <a:gdLst>
                    <a:gd name="T0" fmla="*/ 39 w 68"/>
                    <a:gd name="T1" fmla="*/ 36 h 63"/>
                    <a:gd name="T2" fmla="*/ 41 w 68"/>
                    <a:gd name="T3" fmla="*/ 44 h 63"/>
                    <a:gd name="T4" fmla="*/ 35 w 68"/>
                    <a:gd name="T5" fmla="*/ 50 h 63"/>
                    <a:gd name="T6" fmla="*/ 27 w 68"/>
                    <a:gd name="T7" fmla="*/ 53 h 63"/>
                    <a:gd name="T8" fmla="*/ 18 w 68"/>
                    <a:gd name="T9" fmla="*/ 53 h 63"/>
                    <a:gd name="T10" fmla="*/ 11 w 68"/>
                    <a:gd name="T11" fmla="*/ 50 h 63"/>
                    <a:gd name="T12" fmla="*/ 4 w 68"/>
                    <a:gd name="T13" fmla="*/ 44 h 63"/>
                    <a:gd name="T14" fmla="*/ 6 w 68"/>
                    <a:gd name="T15" fmla="*/ 36 h 63"/>
                    <a:gd name="T16" fmla="*/ 0 w 68"/>
                    <a:gd name="T17" fmla="*/ 28 h 63"/>
                    <a:gd name="T18" fmla="*/ 7 w 68"/>
                    <a:gd name="T19" fmla="*/ 23 h 63"/>
                    <a:gd name="T20" fmla="*/ 4 w 68"/>
                    <a:gd name="T21" fmla="*/ 18 h 63"/>
                    <a:gd name="T22" fmla="*/ 15 w 68"/>
                    <a:gd name="T23" fmla="*/ 16 h 63"/>
                    <a:gd name="T24" fmla="*/ 19 w 68"/>
                    <a:gd name="T25" fmla="*/ 8 h 63"/>
                    <a:gd name="T26" fmla="*/ 28 w 68"/>
                    <a:gd name="T27" fmla="*/ 15 h 63"/>
                    <a:gd name="T28" fmla="*/ 35 w 68"/>
                    <a:gd name="T29" fmla="*/ 12 h 63"/>
                    <a:gd name="T30" fmla="*/ 41 w 68"/>
                    <a:gd name="T31" fmla="*/ 19 h 63"/>
                    <a:gd name="T32" fmla="*/ 45 w 68"/>
                    <a:gd name="T33" fmla="*/ 27 h 63"/>
                    <a:gd name="T34" fmla="*/ 23 w 68"/>
                    <a:gd name="T35" fmla="*/ 22 h 63"/>
                    <a:gd name="T36" fmla="*/ 32 w 68"/>
                    <a:gd name="T37" fmla="*/ 31 h 63"/>
                    <a:gd name="T38" fmla="*/ 63 w 68"/>
                    <a:gd name="T39" fmla="*/ 16 h 63"/>
                    <a:gd name="T40" fmla="*/ 64 w 68"/>
                    <a:gd name="T41" fmla="*/ 24 h 63"/>
                    <a:gd name="T42" fmla="*/ 55 w 68"/>
                    <a:gd name="T43" fmla="*/ 22 h 63"/>
                    <a:gd name="T44" fmla="*/ 46 w 68"/>
                    <a:gd name="T45" fmla="*/ 24 h 63"/>
                    <a:gd name="T46" fmla="*/ 46 w 68"/>
                    <a:gd name="T47" fmla="*/ 16 h 63"/>
                    <a:gd name="T48" fmla="*/ 46 w 68"/>
                    <a:gd name="T49" fmla="*/ 9 h 63"/>
                    <a:gd name="T50" fmla="*/ 46 w 68"/>
                    <a:gd name="T51" fmla="*/ 2 h 63"/>
                    <a:gd name="T52" fmla="*/ 55 w 68"/>
                    <a:gd name="T53" fmla="*/ 4 h 63"/>
                    <a:gd name="T54" fmla="*/ 59 w 68"/>
                    <a:gd name="T55" fmla="*/ 0 h 63"/>
                    <a:gd name="T56" fmla="*/ 62 w 68"/>
                    <a:gd name="T57" fmla="*/ 7 h 63"/>
                    <a:gd name="T58" fmla="*/ 68 w 68"/>
                    <a:gd name="T59" fmla="*/ 15 h 63"/>
                    <a:gd name="T60" fmla="*/ 62 w 68"/>
                    <a:gd name="T61" fmla="*/ 55 h 63"/>
                    <a:gd name="T62" fmla="*/ 59 w 68"/>
                    <a:gd name="T63" fmla="*/ 63 h 63"/>
                    <a:gd name="T64" fmla="*/ 54 w 68"/>
                    <a:gd name="T65" fmla="*/ 59 h 63"/>
                    <a:gd name="T66" fmla="*/ 45 w 68"/>
                    <a:gd name="T67" fmla="*/ 60 h 63"/>
                    <a:gd name="T68" fmla="*/ 41 w 68"/>
                    <a:gd name="T69" fmla="*/ 52 h 63"/>
                    <a:gd name="T70" fmla="*/ 47 w 68"/>
                    <a:gd name="T71" fmla="*/ 44 h 63"/>
                    <a:gd name="T72" fmla="*/ 50 w 68"/>
                    <a:gd name="T73" fmla="*/ 36 h 63"/>
                    <a:gd name="T74" fmla="*/ 56 w 68"/>
                    <a:gd name="T75" fmla="*/ 40 h 63"/>
                    <a:gd name="T76" fmla="*/ 64 w 68"/>
                    <a:gd name="T77" fmla="*/ 39 h 63"/>
                    <a:gd name="T78" fmla="*/ 63 w 68"/>
                    <a:gd name="T79" fmla="*/ 46 h 63"/>
                    <a:gd name="T80" fmla="*/ 55 w 68"/>
                    <a:gd name="T81" fmla="*/ 8 h 63"/>
                    <a:gd name="T82" fmla="*/ 59 w 68"/>
                    <a:gd name="T83" fmla="*/ 13 h 63"/>
                    <a:gd name="T84" fmla="*/ 50 w 68"/>
                    <a:gd name="T85" fmla="*/ 49 h 63"/>
                    <a:gd name="T86" fmla="*/ 55 w 68"/>
                    <a:gd name="T87" fmla="*/ 45 h 6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8"/>
                    <a:gd name="T133" fmla="*/ 0 h 63"/>
                    <a:gd name="T134" fmla="*/ 68 w 68"/>
                    <a:gd name="T135" fmla="*/ 63 h 6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6422" tIns="48211" rIns="96422" bIns="48211"/>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pPr>
                  <a:endParaRPr lang="en-US" altLang="zh-CN" sz="3000">
                    <a:latin typeface="Arial" panose="020B0604020202020204" pitchFamily="34" charset="0"/>
                    <a:ea typeface="微软雅黑" panose="020B0503020204020204" pitchFamily="34" charset="-122"/>
                    <a:sym typeface="Arial" panose="020B0604020202020204" pitchFamily="34" charset="0"/>
                  </a:endParaRPr>
                </a:p>
              </p:txBody>
            </p:sp>
          </p:grpSp>
        </p:grpSp>
      </p:grpSp>
      <p:grpSp>
        <p:nvGrpSpPr>
          <p:cNvPr id="52" name="组合 51"/>
          <p:cNvGrpSpPr/>
          <p:nvPr/>
        </p:nvGrpSpPr>
        <p:grpSpPr>
          <a:xfrm>
            <a:off x="955504" y="3531216"/>
            <a:ext cx="4357160" cy="2359025"/>
            <a:chOff x="955504" y="3531216"/>
            <a:chExt cx="4357160" cy="2359025"/>
          </a:xfrm>
        </p:grpSpPr>
        <p:grpSp>
          <p:nvGrpSpPr>
            <p:cNvPr id="11" name="Group 81"/>
            <p:cNvGrpSpPr>
              <a:grpSpLocks/>
            </p:cNvGrpSpPr>
            <p:nvPr/>
          </p:nvGrpSpPr>
          <p:grpSpPr bwMode="auto">
            <a:xfrm flipV="1">
              <a:off x="3531223" y="5016183"/>
              <a:ext cx="479425" cy="230188"/>
              <a:chOff x="3376482" y="1459073"/>
              <a:chExt cx="455253" cy="221445"/>
            </a:xfrm>
          </p:grpSpPr>
          <p:cxnSp>
            <p:nvCxnSpPr>
              <p:cNvPr id="12" name="Straight Connector 43"/>
              <p:cNvCxnSpPr/>
              <p:nvPr/>
            </p:nvCxnSpPr>
            <p:spPr>
              <a:xfrm flipH="1" flipV="1">
                <a:off x="3592049" y="1460601"/>
                <a:ext cx="239686" cy="219917"/>
              </a:xfrm>
              <a:prstGeom prst="line">
                <a:avLst/>
              </a:prstGeom>
              <a:ln w="1905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44"/>
              <p:cNvCxnSpPr/>
              <p:nvPr/>
            </p:nvCxnSpPr>
            <p:spPr>
              <a:xfrm flipH="1" flipV="1">
                <a:off x="3376482" y="1459073"/>
                <a:ext cx="215567" cy="0"/>
              </a:xfrm>
              <a:prstGeom prst="line">
                <a:avLst/>
              </a:prstGeom>
              <a:ln w="19050" cap="rnd">
                <a:solidFill>
                  <a:schemeClr val="accent1"/>
                </a:solidFill>
                <a:prstDash val="solid"/>
              </a:ln>
            </p:spPr>
            <p:style>
              <a:lnRef idx="1">
                <a:schemeClr val="accent1"/>
              </a:lnRef>
              <a:fillRef idx="0">
                <a:schemeClr val="accent1"/>
              </a:fillRef>
              <a:effectRef idx="0">
                <a:schemeClr val="accent1"/>
              </a:effectRef>
              <a:fontRef idx="minor">
                <a:schemeClr val="tx1"/>
              </a:fontRef>
            </p:style>
          </p:cxnSp>
        </p:grpSp>
        <p:grpSp>
          <p:nvGrpSpPr>
            <p:cNvPr id="51" name="组合 50"/>
            <p:cNvGrpSpPr/>
            <p:nvPr/>
          </p:nvGrpSpPr>
          <p:grpSpPr>
            <a:xfrm>
              <a:off x="955504" y="3531216"/>
              <a:ext cx="4357160" cy="2359025"/>
              <a:chOff x="955504" y="3531216"/>
              <a:chExt cx="4357160" cy="2359025"/>
            </a:xfrm>
          </p:grpSpPr>
          <p:grpSp>
            <p:nvGrpSpPr>
              <p:cNvPr id="47" name="组合 46"/>
              <p:cNvGrpSpPr/>
              <p:nvPr/>
            </p:nvGrpSpPr>
            <p:grpSpPr>
              <a:xfrm>
                <a:off x="955504" y="3531216"/>
                <a:ext cx="4357160" cy="2359025"/>
                <a:chOff x="955504" y="3531216"/>
                <a:chExt cx="4357160" cy="2359025"/>
              </a:xfrm>
            </p:grpSpPr>
            <p:grpSp>
              <p:nvGrpSpPr>
                <p:cNvPr id="33" name="Group 56"/>
                <p:cNvGrpSpPr>
                  <a:grpSpLocks/>
                </p:cNvGrpSpPr>
                <p:nvPr/>
              </p:nvGrpSpPr>
              <p:grpSpPr bwMode="auto">
                <a:xfrm>
                  <a:off x="955504" y="4750074"/>
                  <a:ext cx="2665944" cy="947737"/>
                  <a:chOff x="-1965583" y="1402413"/>
                  <a:chExt cx="4284486" cy="631186"/>
                </a:xfrm>
              </p:grpSpPr>
              <p:sp>
                <p:nvSpPr>
                  <p:cNvPr id="34" name="TextBox 58"/>
                  <p:cNvSpPr txBox="1"/>
                  <p:nvPr/>
                </p:nvSpPr>
                <p:spPr>
                  <a:xfrm>
                    <a:off x="-1965583" y="1577458"/>
                    <a:ext cx="4284486" cy="456141"/>
                  </a:xfrm>
                  <a:prstGeom prst="rect">
                    <a:avLst/>
                  </a:prstGeom>
                  <a:noFill/>
                </p:spPr>
                <p:txBody>
                  <a:bodyPr lIns="0" tIns="0" rIns="0" bIns="0">
                    <a:spAutoFit/>
                  </a:bodyPr>
                  <a:lstStyle/>
                  <a:p>
                    <a:pPr defTabSz="964248">
                      <a:spcBef>
                        <a:spcPct val="20000"/>
                      </a:spcBef>
                      <a:defRPr/>
                    </a:pPr>
                    <a:r>
                      <a:rPr lang="en-US" altLang="zh-CN" sz="1600" dirty="0">
                        <a:latin typeface="+mn-ea"/>
                        <a:sym typeface="Arial" panose="020B0604020202020204" pitchFamily="34" charset="0"/>
                      </a:rPr>
                      <a:t>6</a:t>
                    </a:r>
                    <a:r>
                      <a:rPr lang="zh-CN" altLang="en-US" sz="1600" dirty="0">
                        <a:latin typeface="+mn-ea"/>
                        <a:sym typeface="Arial" panose="020B0604020202020204" pitchFamily="34" charset="0"/>
                      </a:rPr>
                      <a:t>个数据点在</a:t>
                    </a:r>
                    <a:r>
                      <a:rPr lang="en-US" altLang="zh-CN" sz="1600" dirty="0">
                        <a:latin typeface="+mn-ea"/>
                        <a:sym typeface="Arial" panose="020B0604020202020204" pitchFamily="34" charset="0"/>
                      </a:rPr>
                      <a:t>x</a:t>
                    </a:r>
                    <a:r>
                      <a:rPr lang="zh-CN" altLang="en-US" sz="1600" dirty="0">
                        <a:latin typeface="+mn-ea"/>
                        <a:sym typeface="Arial" panose="020B0604020202020204" pitchFamily="34" charset="0"/>
                      </a:rPr>
                      <a:t>，</a:t>
                    </a:r>
                    <a:r>
                      <a:rPr lang="en-US" altLang="zh-CN" sz="1600" dirty="0">
                        <a:latin typeface="+mn-ea"/>
                        <a:sym typeface="Arial" panose="020B0604020202020204" pitchFamily="34" charset="0"/>
                      </a:rPr>
                      <a:t>y</a:t>
                    </a:r>
                    <a:r>
                      <a:rPr lang="zh-CN" altLang="en-US" sz="1600" dirty="0">
                        <a:latin typeface="+mn-ea"/>
                        <a:sym typeface="Arial" panose="020B0604020202020204" pitchFamily="34" charset="0"/>
                      </a:rPr>
                      <a:t>维度上的数据方差分别为</a:t>
                    </a:r>
                    <a:r>
                      <a:rPr lang="en-US" altLang="zh-CN" sz="1600" dirty="0">
                        <a:latin typeface="+mn-ea"/>
                        <a:sym typeface="Arial" panose="020B0604020202020204" pitchFamily="34" charset="0"/>
                      </a:rPr>
                      <a:t>6.97</a:t>
                    </a:r>
                    <a:r>
                      <a:rPr lang="zh-CN" altLang="en-US" sz="1600" dirty="0">
                        <a:latin typeface="+mn-ea"/>
                        <a:sym typeface="Arial" panose="020B0604020202020204" pitchFamily="34" charset="0"/>
                      </a:rPr>
                      <a:t>，</a:t>
                    </a:r>
                    <a:r>
                      <a:rPr lang="en-US" altLang="zh-CN" sz="1600" dirty="0">
                        <a:latin typeface="+mn-ea"/>
                        <a:sym typeface="Arial" panose="020B0604020202020204" pitchFamily="34" charset="0"/>
                      </a:rPr>
                      <a:t>5.37</a:t>
                    </a:r>
                    <a:r>
                      <a:rPr lang="zh-CN" altLang="en-US" sz="1600" dirty="0">
                        <a:latin typeface="+mn-ea"/>
                        <a:sym typeface="Arial" panose="020B0604020202020204" pitchFamily="34" charset="0"/>
                      </a:rPr>
                      <a:t>，所以在</a:t>
                    </a:r>
                    <a:r>
                      <a:rPr lang="en-US" altLang="zh-CN" sz="1600" dirty="0">
                        <a:latin typeface="+mn-ea"/>
                        <a:sym typeface="Arial" panose="020B0604020202020204" pitchFamily="34" charset="0"/>
                      </a:rPr>
                      <a:t>x</a:t>
                    </a:r>
                    <a:r>
                      <a:rPr lang="zh-CN" altLang="en-US" sz="1600" dirty="0">
                        <a:latin typeface="+mn-ea"/>
                        <a:sym typeface="Arial" panose="020B0604020202020204" pitchFamily="34" charset="0"/>
                      </a:rPr>
                      <a:t>轴上方差更大，用第</a:t>
                    </a:r>
                    <a:r>
                      <a:rPr lang="en-US" altLang="zh-CN" sz="1600" dirty="0">
                        <a:latin typeface="+mn-ea"/>
                        <a:sym typeface="Arial" panose="020B0604020202020204" pitchFamily="34" charset="0"/>
                      </a:rPr>
                      <a:t>1</a:t>
                    </a:r>
                    <a:r>
                      <a:rPr lang="zh-CN" altLang="en-US" sz="1600" dirty="0">
                        <a:latin typeface="+mn-ea"/>
                        <a:sym typeface="Arial" panose="020B0604020202020204" pitchFamily="34" charset="0"/>
                      </a:rPr>
                      <a:t>维特征建树</a:t>
                    </a:r>
                    <a:r>
                      <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a:t>
                    </a:r>
                    <a:endParaRPr lang="en-US" altLang="zh-CN"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Rectangle 59"/>
                  <p:cNvSpPr/>
                  <p:nvPr/>
                </p:nvSpPr>
                <p:spPr>
                  <a:xfrm>
                    <a:off x="-369451" y="1402413"/>
                    <a:ext cx="2349137" cy="117631"/>
                  </a:xfrm>
                  <a:prstGeom prst="rect">
                    <a:avLst/>
                  </a:prstGeom>
                </p:spPr>
                <p:txBody>
                  <a:bodyPr wrap="none" lIns="0" tIns="0" rIns="0" bIns="0">
                    <a:spAutoFit/>
                  </a:bodyPr>
                  <a:lstStyle/>
                  <a:p>
                    <a:pPr algn="r">
                      <a:lnSpc>
                        <a:spcPct val="120000"/>
                      </a:lnSpc>
                      <a:defRPr/>
                    </a:pPr>
                    <a:r>
                      <a:rPr lang="en-US" altLang="zh-CN" sz="1400" b="1" dirty="0">
                        <a:latin typeface="+mn-ea"/>
                        <a:sym typeface="Arial" panose="020B0604020202020204" pitchFamily="34" charset="0"/>
                      </a:rPr>
                      <a:t>1</a:t>
                    </a:r>
                    <a:r>
                      <a:rPr lang="zh-CN" altLang="en-US" sz="1400" b="1" dirty="0">
                        <a:latin typeface="+mn-ea"/>
                        <a:sym typeface="Arial" panose="020B0604020202020204" pitchFamily="34" charset="0"/>
                      </a:rPr>
                      <a:t>、寻找划分特征</a:t>
                    </a:r>
                    <a:endParaRPr lang="en-US" sz="1400" b="1" dirty="0">
                      <a:latin typeface="+mn-ea"/>
                      <a:sym typeface="Arial" panose="020B0604020202020204" pitchFamily="34" charset="0"/>
                    </a:endParaRPr>
                  </a:p>
                </p:txBody>
              </p:sp>
            </p:grpSp>
            <p:grpSp>
              <p:nvGrpSpPr>
                <p:cNvPr id="42" name="组合 41"/>
                <p:cNvGrpSpPr/>
                <p:nvPr/>
              </p:nvGrpSpPr>
              <p:grpSpPr>
                <a:xfrm>
                  <a:off x="3345751" y="3531216"/>
                  <a:ext cx="1966913" cy="2359025"/>
                  <a:chOff x="3345751" y="3531216"/>
                  <a:chExt cx="1966913" cy="2359025"/>
                </a:xfrm>
              </p:grpSpPr>
              <p:sp>
                <p:nvSpPr>
                  <p:cNvPr id="17" name="Freeform 5"/>
                  <p:cNvSpPr>
                    <a:spLocks/>
                  </p:cNvSpPr>
                  <p:nvPr/>
                </p:nvSpPr>
                <p:spPr bwMode="auto">
                  <a:xfrm>
                    <a:off x="3345751" y="3531216"/>
                    <a:ext cx="1966913" cy="2359025"/>
                  </a:xfrm>
                  <a:custGeom>
                    <a:avLst/>
                    <a:gdLst>
                      <a:gd name="T0" fmla="*/ 248 w 496"/>
                      <a:gd name="T1" fmla="*/ 158 h 595"/>
                      <a:gd name="T2" fmla="*/ 248 w 496"/>
                      <a:gd name="T3" fmla="*/ 160 h 595"/>
                      <a:gd name="T4" fmla="*/ 250 w 496"/>
                      <a:gd name="T5" fmla="*/ 192 h 595"/>
                      <a:gd name="T6" fmla="*/ 321 w 496"/>
                      <a:gd name="T7" fmla="*/ 335 h 595"/>
                      <a:gd name="T8" fmla="*/ 437 w 496"/>
                      <a:gd name="T9" fmla="*/ 401 h 595"/>
                      <a:gd name="T10" fmla="*/ 496 w 496"/>
                      <a:gd name="T11" fmla="*/ 408 h 595"/>
                      <a:gd name="T12" fmla="*/ 496 w 496"/>
                      <a:gd name="T13" fmla="*/ 595 h 595"/>
                      <a:gd name="T14" fmla="*/ 430 w 496"/>
                      <a:gd name="T15" fmla="*/ 591 h 595"/>
                      <a:gd name="T16" fmla="*/ 189 w 496"/>
                      <a:gd name="T17" fmla="*/ 468 h 595"/>
                      <a:gd name="T18" fmla="*/ 62 w 496"/>
                      <a:gd name="T19" fmla="*/ 192 h 595"/>
                      <a:gd name="T20" fmla="*/ 61 w 496"/>
                      <a:gd name="T21" fmla="*/ 160 h 595"/>
                      <a:gd name="T22" fmla="*/ 61 w 496"/>
                      <a:gd name="T23" fmla="*/ 158 h 595"/>
                      <a:gd name="T24" fmla="*/ 0 w 496"/>
                      <a:gd name="T25" fmla="*/ 158 h 595"/>
                      <a:gd name="T26" fmla="*/ 157 w 496"/>
                      <a:gd name="T27" fmla="*/ 0 h 595"/>
                      <a:gd name="T28" fmla="*/ 313 w 496"/>
                      <a:gd name="T29" fmla="*/ 158 h 595"/>
                      <a:gd name="T30" fmla="*/ 248 w 496"/>
                      <a:gd name="T31" fmla="*/ 158 h 59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96"/>
                      <a:gd name="T49" fmla="*/ 0 h 595"/>
                      <a:gd name="T50" fmla="*/ 496 w 496"/>
                      <a:gd name="T51" fmla="*/ 595 h 59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96" h="595">
                        <a:moveTo>
                          <a:pt x="248" y="158"/>
                        </a:moveTo>
                        <a:cubicBezTo>
                          <a:pt x="248" y="158"/>
                          <a:pt x="248" y="159"/>
                          <a:pt x="248" y="160"/>
                        </a:cubicBezTo>
                        <a:cubicBezTo>
                          <a:pt x="248" y="171"/>
                          <a:pt x="249" y="182"/>
                          <a:pt x="250" y="192"/>
                        </a:cubicBezTo>
                        <a:cubicBezTo>
                          <a:pt x="257" y="247"/>
                          <a:pt x="281" y="295"/>
                          <a:pt x="321" y="335"/>
                        </a:cubicBezTo>
                        <a:cubicBezTo>
                          <a:pt x="355" y="369"/>
                          <a:pt x="393" y="391"/>
                          <a:pt x="437" y="401"/>
                        </a:cubicBezTo>
                        <a:cubicBezTo>
                          <a:pt x="456" y="406"/>
                          <a:pt x="475" y="408"/>
                          <a:pt x="496" y="408"/>
                        </a:cubicBezTo>
                        <a:cubicBezTo>
                          <a:pt x="496" y="595"/>
                          <a:pt x="496" y="595"/>
                          <a:pt x="496" y="595"/>
                        </a:cubicBezTo>
                        <a:cubicBezTo>
                          <a:pt x="474" y="595"/>
                          <a:pt x="452" y="594"/>
                          <a:pt x="430" y="591"/>
                        </a:cubicBezTo>
                        <a:cubicBezTo>
                          <a:pt x="338" y="578"/>
                          <a:pt x="258" y="537"/>
                          <a:pt x="189" y="468"/>
                        </a:cubicBezTo>
                        <a:cubicBezTo>
                          <a:pt x="112" y="390"/>
                          <a:pt x="69" y="299"/>
                          <a:pt x="62" y="192"/>
                        </a:cubicBezTo>
                        <a:cubicBezTo>
                          <a:pt x="61" y="182"/>
                          <a:pt x="61" y="171"/>
                          <a:pt x="61" y="160"/>
                        </a:cubicBezTo>
                        <a:cubicBezTo>
                          <a:pt x="61" y="159"/>
                          <a:pt x="61" y="158"/>
                          <a:pt x="61" y="158"/>
                        </a:cubicBezTo>
                        <a:cubicBezTo>
                          <a:pt x="0" y="158"/>
                          <a:pt x="0" y="158"/>
                          <a:pt x="0" y="158"/>
                        </a:cubicBezTo>
                        <a:cubicBezTo>
                          <a:pt x="157" y="0"/>
                          <a:pt x="157" y="0"/>
                          <a:pt x="157" y="0"/>
                        </a:cubicBezTo>
                        <a:cubicBezTo>
                          <a:pt x="313" y="158"/>
                          <a:pt x="313" y="158"/>
                          <a:pt x="313" y="158"/>
                        </a:cubicBezTo>
                        <a:lnTo>
                          <a:pt x="248" y="15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6422" tIns="48211" rIns="96422" bIns="48211"/>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pPr>
                    <a:endParaRPr lang="en-US" altLang="zh-CN" sz="3000">
                      <a:latin typeface="Arial" panose="020B0604020202020204" pitchFamily="34" charset="0"/>
                      <a:ea typeface="微软雅黑" panose="020B0503020204020204" pitchFamily="34" charset="-122"/>
                      <a:sym typeface="Arial" panose="020B0604020202020204" pitchFamily="34" charset="0"/>
                    </a:endParaRPr>
                  </a:p>
                </p:txBody>
              </p:sp>
              <p:sp>
                <p:nvSpPr>
                  <p:cNvPr id="39" name="Freeform 248"/>
                  <p:cNvSpPr>
                    <a:spLocks noEditPoints="1"/>
                  </p:cNvSpPr>
                  <p:nvPr/>
                </p:nvSpPr>
                <p:spPr bwMode="auto">
                  <a:xfrm>
                    <a:off x="4047426" y="4801216"/>
                    <a:ext cx="346075" cy="282575"/>
                  </a:xfrm>
                  <a:custGeom>
                    <a:avLst/>
                    <a:gdLst>
                      <a:gd name="T0" fmla="*/ 24 w 60"/>
                      <a:gd name="T1" fmla="*/ 49 h 49"/>
                      <a:gd name="T2" fmla="*/ 11 w 60"/>
                      <a:gd name="T3" fmla="*/ 49 h 49"/>
                      <a:gd name="T4" fmla="*/ 0 w 60"/>
                      <a:gd name="T5" fmla="*/ 38 h 49"/>
                      <a:gd name="T6" fmla="*/ 0 w 60"/>
                      <a:gd name="T7" fmla="*/ 11 h 49"/>
                      <a:gd name="T8" fmla="*/ 11 w 60"/>
                      <a:gd name="T9" fmla="*/ 0 h 49"/>
                      <a:gd name="T10" fmla="*/ 24 w 60"/>
                      <a:gd name="T11" fmla="*/ 0 h 49"/>
                      <a:gd name="T12" fmla="*/ 25 w 60"/>
                      <a:gd name="T13" fmla="*/ 2 h 49"/>
                      <a:gd name="T14" fmla="*/ 24 w 60"/>
                      <a:gd name="T15" fmla="*/ 5 h 49"/>
                      <a:gd name="T16" fmla="*/ 11 w 60"/>
                      <a:gd name="T17" fmla="*/ 5 h 49"/>
                      <a:gd name="T18" fmla="*/ 5 w 60"/>
                      <a:gd name="T19" fmla="*/ 11 h 49"/>
                      <a:gd name="T20" fmla="*/ 5 w 60"/>
                      <a:gd name="T21" fmla="*/ 38 h 49"/>
                      <a:gd name="T22" fmla="*/ 11 w 60"/>
                      <a:gd name="T23" fmla="*/ 44 h 49"/>
                      <a:gd name="T24" fmla="*/ 22 w 60"/>
                      <a:gd name="T25" fmla="*/ 44 h 49"/>
                      <a:gd name="T26" fmla="*/ 25 w 60"/>
                      <a:gd name="T27" fmla="*/ 45 h 49"/>
                      <a:gd name="T28" fmla="*/ 24 w 60"/>
                      <a:gd name="T29" fmla="*/ 49 h 49"/>
                      <a:gd name="T30" fmla="*/ 59 w 60"/>
                      <a:gd name="T31" fmla="*/ 26 h 49"/>
                      <a:gd name="T32" fmla="*/ 39 w 60"/>
                      <a:gd name="T33" fmla="*/ 47 h 49"/>
                      <a:gd name="T34" fmla="*/ 37 w 60"/>
                      <a:gd name="T35" fmla="*/ 48 h 49"/>
                      <a:gd name="T36" fmla="*/ 34 w 60"/>
                      <a:gd name="T37" fmla="*/ 45 h 49"/>
                      <a:gd name="T38" fmla="*/ 34 w 60"/>
                      <a:gd name="T39" fmla="*/ 34 h 49"/>
                      <a:gd name="T40" fmla="*/ 17 w 60"/>
                      <a:gd name="T41" fmla="*/ 34 h 49"/>
                      <a:gd name="T42" fmla="*/ 15 w 60"/>
                      <a:gd name="T43" fmla="*/ 32 h 49"/>
                      <a:gd name="T44" fmla="*/ 15 w 60"/>
                      <a:gd name="T45" fmla="*/ 17 h 49"/>
                      <a:gd name="T46" fmla="*/ 17 w 60"/>
                      <a:gd name="T47" fmla="*/ 15 h 49"/>
                      <a:gd name="T48" fmla="*/ 34 w 60"/>
                      <a:gd name="T49" fmla="*/ 15 h 49"/>
                      <a:gd name="T50" fmla="*/ 34 w 60"/>
                      <a:gd name="T51" fmla="*/ 4 h 49"/>
                      <a:gd name="T52" fmla="*/ 37 w 60"/>
                      <a:gd name="T53" fmla="*/ 2 h 49"/>
                      <a:gd name="T54" fmla="*/ 39 w 60"/>
                      <a:gd name="T55" fmla="*/ 2 h 49"/>
                      <a:gd name="T56" fmla="*/ 59 w 60"/>
                      <a:gd name="T57" fmla="*/ 23 h 49"/>
                      <a:gd name="T58" fmla="*/ 60 w 60"/>
                      <a:gd name="T59" fmla="*/ 25 h 49"/>
                      <a:gd name="T60" fmla="*/ 59 w 60"/>
                      <a:gd name="T61" fmla="*/ 26 h 4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60"/>
                      <a:gd name="T94" fmla="*/ 0 h 49"/>
                      <a:gd name="T95" fmla="*/ 60 w 60"/>
                      <a:gd name="T96" fmla="*/ 49 h 49"/>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60" h="49">
                        <a:moveTo>
                          <a:pt x="24" y="49"/>
                        </a:moveTo>
                        <a:cubicBezTo>
                          <a:pt x="11" y="49"/>
                          <a:pt x="11" y="49"/>
                          <a:pt x="11" y="49"/>
                        </a:cubicBezTo>
                        <a:cubicBezTo>
                          <a:pt x="5" y="49"/>
                          <a:pt x="0" y="44"/>
                          <a:pt x="0" y="38"/>
                        </a:cubicBezTo>
                        <a:cubicBezTo>
                          <a:pt x="0" y="11"/>
                          <a:pt x="0" y="11"/>
                          <a:pt x="0" y="11"/>
                        </a:cubicBezTo>
                        <a:cubicBezTo>
                          <a:pt x="0" y="5"/>
                          <a:pt x="5" y="0"/>
                          <a:pt x="11" y="0"/>
                        </a:cubicBezTo>
                        <a:cubicBezTo>
                          <a:pt x="24" y="0"/>
                          <a:pt x="24" y="0"/>
                          <a:pt x="24" y="0"/>
                        </a:cubicBezTo>
                        <a:cubicBezTo>
                          <a:pt x="24" y="0"/>
                          <a:pt x="25" y="1"/>
                          <a:pt x="25" y="2"/>
                        </a:cubicBezTo>
                        <a:cubicBezTo>
                          <a:pt x="25" y="3"/>
                          <a:pt x="25" y="5"/>
                          <a:pt x="24" y="5"/>
                        </a:cubicBezTo>
                        <a:cubicBezTo>
                          <a:pt x="11" y="5"/>
                          <a:pt x="11" y="5"/>
                          <a:pt x="11" y="5"/>
                        </a:cubicBezTo>
                        <a:cubicBezTo>
                          <a:pt x="8" y="5"/>
                          <a:pt x="5" y="8"/>
                          <a:pt x="5" y="11"/>
                        </a:cubicBezTo>
                        <a:cubicBezTo>
                          <a:pt x="5" y="38"/>
                          <a:pt x="5" y="38"/>
                          <a:pt x="5" y="38"/>
                        </a:cubicBezTo>
                        <a:cubicBezTo>
                          <a:pt x="5" y="41"/>
                          <a:pt x="8" y="44"/>
                          <a:pt x="11" y="44"/>
                        </a:cubicBezTo>
                        <a:cubicBezTo>
                          <a:pt x="22" y="44"/>
                          <a:pt x="22" y="44"/>
                          <a:pt x="22" y="44"/>
                        </a:cubicBezTo>
                        <a:cubicBezTo>
                          <a:pt x="23" y="44"/>
                          <a:pt x="25" y="44"/>
                          <a:pt x="25" y="45"/>
                        </a:cubicBezTo>
                        <a:cubicBezTo>
                          <a:pt x="25" y="46"/>
                          <a:pt x="25" y="49"/>
                          <a:pt x="24" y="49"/>
                        </a:cubicBezTo>
                        <a:close/>
                        <a:moveTo>
                          <a:pt x="59" y="26"/>
                        </a:moveTo>
                        <a:cubicBezTo>
                          <a:pt x="39" y="47"/>
                          <a:pt x="39" y="47"/>
                          <a:pt x="39" y="47"/>
                        </a:cubicBezTo>
                        <a:cubicBezTo>
                          <a:pt x="38" y="48"/>
                          <a:pt x="38" y="48"/>
                          <a:pt x="37" y="48"/>
                        </a:cubicBezTo>
                        <a:cubicBezTo>
                          <a:pt x="36" y="48"/>
                          <a:pt x="34" y="47"/>
                          <a:pt x="34" y="45"/>
                        </a:cubicBezTo>
                        <a:cubicBezTo>
                          <a:pt x="34" y="34"/>
                          <a:pt x="34" y="34"/>
                          <a:pt x="34" y="34"/>
                        </a:cubicBezTo>
                        <a:cubicBezTo>
                          <a:pt x="17" y="34"/>
                          <a:pt x="17" y="34"/>
                          <a:pt x="17" y="34"/>
                        </a:cubicBezTo>
                        <a:cubicBezTo>
                          <a:pt x="16" y="34"/>
                          <a:pt x="15" y="33"/>
                          <a:pt x="15" y="32"/>
                        </a:cubicBezTo>
                        <a:cubicBezTo>
                          <a:pt x="15" y="17"/>
                          <a:pt x="15" y="17"/>
                          <a:pt x="15" y="17"/>
                        </a:cubicBezTo>
                        <a:cubicBezTo>
                          <a:pt x="15" y="16"/>
                          <a:pt x="16" y="15"/>
                          <a:pt x="17" y="15"/>
                        </a:cubicBezTo>
                        <a:cubicBezTo>
                          <a:pt x="34" y="15"/>
                          <a:pt x="34" y="15"/>
                          <a:pt x="34" y="15"/>
                        </a:cubicBezTo>
                        <a:cubicBezTo>
                          <a:pt x="34" y="4"/>
                          <a:pt x="34" y="4"/>
                          <a:pt x="34" y="4"/>
                        </a:cubicBezTo>
                        <a:cubicBezTo>
                          <a:pt x="34" y="3"/>
                          <a:pt x="36" y="2"/>
                          <a:pt x="37" y="2"/>
                        </a:cubicBezTo>
                        <a:cubicBezTo>
                          <a:pt x="38" y="2"/>
                          <a:pt x="38" y="2"/>
                          <a:pt x="39" y="2"/>
                        </a:cubicBezTo>
                        <a:cubicBezTo>
                          <a:pt x="59" y="23"/>
                          <a:pt x="59" y="23"/>
                          <a:pt x="59" y="23"/>
                        </a:cubicBezTo>
                        <a:cubicBezTo>
                          <a:pt x="60" y="23"/>
                          <a:pt x="60" y="24"/>
                          <a:pt x="60" y="25"/>
                        </a:cubicBezTo>
                        <a:cubicBezTo>
                          <a:pt x="60" y="25"/>
                          <a:pt x="60" y="26"/>
                          <a:pt x="59" y="2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6422" tIns="48211" rIns="96422" bIns="48211"/>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pPr>
                    <a:endParaRPr lang="en-US" altLang="zh-CN" sz="3000">
                      <a:latin typeface="Arial" panose="020B0604020202020204" pitchFamily="34" charset="0"/>
                      <a:ea typeface="微软雅黑" panose="020B0503020204020204" pitchFamily="34" charset="-122"/>
                      <a:sym typeface="Arial" panose="020B0604020202020204" pitchFamily="34" charset="0"/>
                    </a:endParaRPr>
                  </a:p>
                </p:txBody>
              </p:sp>
              <p:sp>
                <p:nvSpPr>
                  <p:cNvPr id="40" name="Freeform 9"/>
                  <p:cNvSpPr>
                    <a:spLocks/>
                  </p:cNvSpPr>
                  <p:nvPr/>
                </p:nvSpPr>
                <p:spPr bwMode="auto">
                  <a:xfrm>
                    <a:off x="3345751" y="3531216"/>
                    <a:ext cx="1239838" cy="758825"/>
                  </a:xfrm>
                  <a:custGeom>
                    <a:avLst/>
                    <a:gdLst>
                      <a:gd name="T0" fmla="*/ 250 w 313"/>
                      <a:gd name="T1" fmla="*/ 192 h 192"/>
                      <a:gd name="T2" fmla="*/ 62 w 313"/>
                      <a:gd name="T3" fmla="*/ 192 h 192"/>
                      <a:gd name="T4" fmla="*/ 61 w 313"/>
                      <a:gd name="T5" fmla="*/ 160 h 192"/>
                      <a:gd name="T6" fmla="*/ 61 w 313"/>
                      <a:gd name="T7" fmla="*/ 158 h 192"/>
                      <a:gd name="T8" fmla="*/ 0 w 313"/>
                      <a:gd name="T9" fmla="*/ 158 h 192"/>
                      <a:gd name="T10" fmla="*/ 157 w 313"/>
                      <a:gd name="T11" fmla="*/ 0 h 192"/>
                      <a:gd name="T12" fmla="*/ 313 w 313"/>
                      <a:gd name="T13" fmla="*/ 158 h 192"/>
                      <a:gd name="T14" fmla="*/ 248 w 313"/>
                      <a:gd name="T15" fmla="*/ 158 h 192"/>
                      <a:gd name="T16" fmla="*/ 248 w 313"/>
                      <a:gd name="T17" fmla="*/ 160 h 192"/>
                      <a:gd name="T18" fmla="*/ 250 w 313"/>
                      <a:gd name="T19" fmla="*/ 192 h 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3"/>
                      <a:gd name="T31" fmla="*/ 0 h 192"/>
                      <a:gd name="T32" fmla="*/ 313 w 313"/>
                      <a:gd name="T33" fmla="*/ 192 h 19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3" h="192">
                        <a:moveTo>
                          <a:pt x="250" y="192"/>
                        </a:moveTo>
                        <a:cubicBezTo>
                          <a:pt x="62" y="192"/>
                          <a:pt x="62" y="192"/>
                          <a:pt x="62" y="192"/>
                        </a:cubicBezTo>
                        <a:cubicBezTo>
                          <a:pt x="61" y="182"/>
                          <a:pt x="61" y="171"/>
                          <a:pt x="61" y="160"/>
                        </a:cubicBezTo>
                        <a:cubicBezTo>
                          <a:pt x="61" y="159"/>
                          <a:pt x="61" y="158"/>
                          <a:pt x="61" y="158"/>
                        </a:cubicBezTo>
                        <a:cubicBezTo>
                          <a:pt x="0" y="158"/>
                          <a:pt x="0" y="158"/>
                          <a:pt x="0" y="158"/>
                        </a:cubicBezTo>
                        <a:cubicBezTo>
                          <a:pt x="157" y="0"/>
                          <a:pt x="157" y="0"/>
                          <a:pt x="157" y="0"/>
                        </a:cubicBezTo>
                        <a:cubicBezTo>
                          <a:pt x="313" y="158"/>
                          <a:pt x="313" y="158"/>
                          <a:pt x="313" y="158"/>
                        </a:cubicBezTo>
                        <a:cubicBezTo>
                          <a:pt x="248" y="158"/>
                          <a:pt x="248" y="158"/>
                          <a:pt x="248" y="158"/>
                        </a:cubicBezTo>
                        <a:cubicBezTo>
                          <a:pt x="248" y="158"/>
                          <a:pt x="248" y="159"/>
                          <a:pt x="248" y="160"/>
                        </a:cubicBezTo>
                        <a:cubicBezTo>
                          <a:pt x="248" y="171"/>
                          <a:pt x="249" y="182"/>
                          <a:pt x="250" y="19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6422" tIns="48211" rIns="96422" bIns="48211"/>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pPr>
                    <a:endParaRPr lang="en-US" altLang="zh-CN" sz="3000">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41" name="Text Placeholder 3"/>
              <p:cNvSpPr txBox="1">
                <a:spLocks/>
              </p:cNvSpPr>
              <p:nvPr/>
            </p:nvSpPr>
            <p:spPr bwMode="auto">
              <a:xfrm>
                <a:off x="3840465" y="3817522"/>
                <a:ext cx="2853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spAutoFit/>
              </a:bodyPr>
              <a:lstStyle>
                <a:lvl1pPr defTabSz="963613" eaLnBrk="0" hangingPunct="0">
                  <a:defRPr>
                    <a:solidFill>
                      <a:schemeClr val="tx1"/>
                    </a:solidFill>
                    <a:latin typeface="Calibri" panose="020F0502020204030204" pitchFamily="34" charset="0"/>
                    <a:ea typeface="宋体" panose="02010600030101010101" pitchFamily="2" charset="-122"/>
                  </a:defRPr>
                </a:lvl1pPr>
                <a:lvl2pPr marL="742950" indent="-285750" defTabSz="963613" eaLnBrk="0" hangingPunct="0">
                  <a:defRPr>
                    <a:solidFill>
                      <a:schemeClr val="tx1"/>
                    </a:solidFill>
                    <a:latin typeface="Calibri" panose="020F0502020204030204" pitchFamily="34" charset="0"/>
                    <a:ea typeface="宋体" panose="02010600030101010101" pitchFamily="2" charset="-122"/>
                  </a:defRPr>
                </a:lvl2pPr>
                <a:lvl3pPr marL="1143000" indent="-228600" defTabSz="963613" eaLnBrk="0" hangingPunct="0">
                  <a:defRPr>
                    <a:solidFill>
                      <a:schemeClr val="tx1"/>
                    </a:solidFill>
                    <a:latin typeface="Calibri" panose="020F0502020204030204" pitchFamily="34" charset="0"/>
                    <a:ea typeface="宋体" panose="02010600030101010101" pitchFamily="2" charset="-122"/>
                  </a:defRPr>
                </a:lvl3pPr>
                <a:lvl4pPr marL="1600200" indent="-228600" defTabSz="963613" eaLnBrk="0" hangingPunct="0">
                  <a:defRPr>
                    <a:solidFill>
                      <a:schemeClr val="tx1"/>
                    </a:solidFill>
                    <a:latin typeface="Calibri" panose="020F0502020204030204" pitchFamily="34" charset="0"/>
                    <a:ea typeface="宋体" panose="02010600030101010101" pitchFamily="2" charset="-122"/>
                  </a:defRPr>
                </a:lvl4pPr>
                <a:lvl5pPr marL="2057400" indent="-228600" defTabSz="963613" eaLnBrk="0" hangingPunct="0">
                  <a:defRPr>
                    <a:solidFill>
                      <a:schemeClr val="tx1"/>
                    </a:solidFill>
                    <a:latin typeface="Calibri" panose="020F0502020204030204" pitchFamily="34" charset="0"/>
                    <a:ea typeface="宋体" panose="02010600030101010101" pitchFamily="2" charset="-122"/>
                  </a:defRPr>
                </a:lvl5pPr>
                <a:lvl6pPr marL="2514600" indent="-228600" defTabSz="9636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636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636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636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20000"/>
                  </a:spcBef>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01</a:t>
                </a:r>
              </a:p>
            </p:txBody>
          </p:sp>
        </p:grpSp>
      </p:grpSp>
      <p:grpSp>
        <p:nvGrpSpPr>
          <p:cNvPr id="54" name="组合 53"/>
          <p:cNvGrpSpPr/>
          <p:nvPr/>
        </p:nvGrpSpPr>
        <p:grpSpPr>
          <a:xfrm>
            <a:off x="5312664" y="2416789"/>
            <a:ext cx="5347902" cy="2382840"/>
            <a:chOff x="5312664" y="2416789"/>
            <a:chExt cx="5347902" cy="2382840"/>
          </a:xfrm>
        </p:grpSpPr>
        <p:grpSp>
          <p:nvGrpSpPr>
            <p:cNvPr id="8" name="Group 74"/>
            <p:cNvGrpSpPr>
              <a:grpSpLocks/>
            </p:cNvGrpSpPr>
            <p:nvPr/>
          </p:nvGrpSpPr>
          <p:grpSpPr bwMode="auto">
            <a:xfrm flipH="1">
              <a:off x="6412801" y="2740641"/>
              <a:ext cx="541338" cy="233363"/>
              <a:chOff x="3318534" y="1459155"/>
              <a:chExt cx="513201" cy="221363"/>
            </a:xfrm>
          </p:grpSpPr>
          <p:cxnSp>
            <p:nvCxnSpPr>
              <p:cNvPr id="9" name="Straight Connector 40"/>
              <p:cNvCxnSpPr/>
              <p:nvPr/>
            </p:nvCxnSpPr>
            <p:spPr>
              <a:xfrm flipH="1" flipV="1">
                <a:off x="3592442" y="1460661"/>
                <a:ext cx="239293" cy="219857"/>
              </a:xfrm>
              <a:prstGeom prst="line">
                <a:avLst/>
              </a:prstGeom>
              <a:ln w="19050" cap="rnd">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0" name="Straight Connector 41"/>
              <p:cNvCxnSpPr/>
              <p:nvPr/>
            </p:nvCxnSpPr>
            <p:spPr>
              <a:xfrm flipH="1">
                <a:off x="3318534" y="1459155"/>
                <a:ext cx="273908" cy="0"/>
              </a:xfrm>
              <a:prstGeom prst="line">
                <a:avLst/>
              </a:prstGeom>
              <a:ln w="19050" cap="rnd">
                <a:solidFill>
                  <a:schemeClr val="accent3"/>
                </a:solidFill>
                <a:prstDash val="solid"/>
              </a:ln>
            </p:spPr>
            <p:style>
              <a:lnRef idx="1">
                <a:schemeClr val="accent1"/>
              </a:lnRef>
              <a:fillRef idx="0">
                <a:schemeClr val="accent1"/>
              </a:fillRef>
              <a:effectRef idx="0">
                <a:schemeClr val="accent1"/>
              </a:effectRef>
              <a:fontRef idx="minor">
                <a:schemeClr val="tx1"/>
              </a:fontRef>
            </p:style>
          </p:cxnSp>
        </p:grpSp>
        <p:grpSp>
          <p:nvGrpSpPr>
            <p:cNvPr id="49" name="组合 48"/>
            <p:cNvGrpSpPr/>
            <p:nvPr/>
          </p:nvGrpSpPr>
          <p:grpSpPr>
            <a:xfrm>
              <a:off x="5312664" y="2416789"/>
              <a:ext cx="5347902" cy="2382840"/>
              <a:chOff x="5312664" y="2416789"/>
              <a:chExt cx="5347902" cy="2382840"/>
            </a:xfrm>
          </p:grpSpPr>
          <p:grpSp>
            <p:nvGrpSpPr>
              <p:cNvPr id="27" name="Group 58"/>
              <p:cNvGrpSpPr>
                <a:grpSpLocks/>
              </p:cNvGrpSpPr>
              <p:nvPr/>
            </p:nvGrpSpPr>
            <p:grpSpPr bwMode="auto">
              <a:xfrm>
                <a:off x="7087490" y="2416789"/>
                <a:ext cx="3573076" cy="1799591"/>
                <a:chOff x="7174424" y="1401232"/>
                <a:chExt cx="2339707" cy="1709508"/>
              </a:xfrm>
            </p:grpSpPr>
            <p:sp>
              <p:nvSpPr>
                <p:cNvPr id="28" name="TextBox 52"/>
                <p:cNvSpPr txBox="1"/>
                <p:nvPr/>
              </p:nvSpPr>
              <p:spPr>
                <a:xfrm>
                  <a:off x="7174424" y="1707363"/>
                  <a:ext cx="2276195" cy="1403377"/>
                </a:xfrm>
                <a:prstGeom prst="rect">
                  <a:avLst/>
                </a:prstGeom>
                <a:noFill/>
              </p:spPr>
              <p:txBody>
                <a:bodyPr lIns="0" tIns="0" rIns="0" bIns="0">
                  <a:spAutoFit/>
                </a:bodyPr>
                <a:lstStyle/>
                <a:p>
                  <a:pPr defTabSz="964248">
                    <a:spcBef>
                      <a:spcPct val="20000"/>
                    </a:spcBef>
                    <a:defRPr/>
                  </a:pPr>
                  <a:r>
                    <a:rPr lang="zh-CN" altLang="en-US" sz="1600" dirty="0">
                      <a:latin typeface="+mn-ea"/>
                      <a:sym typeface="Arial" panose="020B0604020202020204" pitchFamily="34" charset="0"/>
                    </a:rPr>
                    <a:t>分割超平面</a:t>
                  </a:r>
                  <a:r>
                    <a:rPr lang="en-US" altLang="zh-CN" sz="1600" dirty="0">
                      <a:latin typeface="+mn-ea"/>
                      <a:sym typeface="Arial" panose="020B0604020202020204" pitchFamily="34" charset="0"/>
                    </a:rPr>
                    <a:t>x=7</a:t>
                  </a:r>
                  <a:r>
                    <a:rPr lang="zh-CN" altLang="en-US" sz="1600" dirty="0">
                      <a:latin typeface="+mn-ea"/>
                      <a:sym typeface="Arial" panose="020B0604020202020204" pitchFamily="34" charset="0"/>
                    </a:rPr>
                    <a:t>将整个空间分为两部分：</a:t>
                  </a:r>
                  <a:r>
                    <a:rPr lang="en-US" altLang="zh-CN" sz="1600" dirty="0">
                      <a:latin typeface="+mn-ea"/>
                      <a:sym typeface="Arial" panose="020B0604020202020204" pitchFamily="34" charset="0"/>
                    </a:rPr>
                    <a:t>x&lt;=7</a:t>
                  </a:r>
                  <a:r>
                    <a:rPr lang="zh-CN" altLang="en-US" sz="1600" dirty="0">
                      <a:latin typeface="+mn-ea"/>
                      <a:sym typeface="Arial" panose="020B0604020202020204" pitchFamily="34" charset="0"/>
                    </a:rPr>
                    <a:t>的部分为左子空间，包含</a:t>
                  </a:r>
                  <a:r>
                    <a:rPr lang="en-US" altLang="zh-CN" sz="1600" dirty="0">
                      <a:latin typeface="+mn-ea"/>
                      <a:sym typeface="Arial" panose="020B0604020202020204" pitchFamily="34" charset="0"/>
                    </a:rPr>
                    <a:t>3</a:t>
                  </a:r>
                  <a:r>
                    <a:rPr lang="zh-CN" altLang="en-US" sz="1600" dirty="0">
                      <a:latin typeface="+mn-ea"/>
                      <a:sym typeface="Arial" panose="020B0604020202020204" pitchFamily="34" charset="0"/>
                    </a:rPr>
                    <a:t>个节点</a:t>
                  </a:r>
                  <a:r>
                    <a:rPr lang="en-US" altLang="zh-CN" sz="1600" dirty="0">
                      <a:latin typeface="+mn-ea"/>
                      <a:sym typeface="Arial" panose="020B0604020202020204" pitchFamily="34" charset="0"/>
                    </a:rPr>
                    <a:t>={(2,3),(5,4),(4,7)}</a:t>
                  </a:r>
                  <a:r>
                    <a:rPr lang="zh-CN" altLang="en-US" sz="1600" dirty="0">
                      <a:latin typeface="+mn-ea"/>
                      <a:sym typeface="Arial" panose="020B0604020202020204" pitchFamily="34" charset="0"/>
                    </a:rPr>
                    <a:t>；另一部分为右子空间，包含</a:t>
                  </a:r>
                  <a:r>
                    <a:rPr lang="en-US" altLang="zh-CN" sz="1600" dirty="0">
                      <a:latin typeface="+mn-ea"/>
                      <a:sym typeface="Arial" panose="020B0604020202020204" pitchFamily="34" charset="0"/>
                    </a:rPr>
                    <a:t>2</a:t>
                  </a:r>
                  <a:r>
                    <a:rPr lang="zh-CN" altLang="en-US" sz="1600" dirty="0">
                      <a:latin typeface="+mn-ea"/>
                      <a:sym typeface="Arial" panose="020B0604020202020204" pitchFamily="34" charset="0"/>
                    </a:rPr>
                    <a:t>个节点</a:t>
                  </a:r>
                  <a:r>
                    <a:rPr lang="en-US" altLang="zh-CN" sz="1600" dirty="0">
                      <a:latin typeface="+mn-ea"/>
                      <a:sym typeface="Arial" panose="020B0604020202020204" pitchFamily="34" charset="0"/>
                    </a:rPr>
                    <a:t>={(9,6)</a:t>
                  </a:r>
                  <a:r>
                    <a:rPr lang="zh-CN" altLang="en-US" sz="1600" dirty="0">
                      <a:latin typeface="+mn-ea"/>
                      <a:sym typeface="Arial" panose="020B0604020202020204" pitchFamily="34" charset="0"/>
                    </a:rPr>
                    <a:t>，</a:t>
                  </a:r>
                  <a:r>
                    <a:rPr lang="en-US" altLang="zh-CN" sz="1600" dirty="0">
                      <a:latin typeface="+mn-ea"/>
                      <a:sym typeface="Arial" panose="020B0604020202020204" pitchFamily="34" charset="0"/>
                    </a:rPr>
                    <a:t>(8,1)}</a:t>
                  </a:r>
                  <a:r>
                    <a:rPr lang="zh-CN" altLang="en-US" sz="1600" dirty="0">
                      <a:latin typeface="+mn-ea"/>
                      <a:sym typeface="Arial" panose="020B0604020202020204" pitchFamily="34" charset="0"/>
                    </a:rPr>
                    <a:t>。</a:t>
                  </a:r>
                  <a:endParaRPr lang="en-US" altLang="zh-CN" sz="1600" dirty="0">
                    <a:latin typeface="+mn-ea"/>
                    <a:sym typeface="Arial" panose="020B0604020202020204" pitchFamily="34" charset="0"/>
                  </a:endParaRPr>
                </a:p>
              </p:txBody>
            </p:sp>
            <p:sp>
              <p:nvSpPr>
                <p:cNvPr id="29" name="Rectangle 53"/>
                <p:cNvSpPr/>
                <p:nvPr/>
              </p:nvSpPr>
              <p:spPr>
                <a:xfrm>
                  <a:off x="7174427" y="1401232"/>
                  <a:ext cx="2339704" cy="280676"/>
                </a:xfrm>
                <a:prstGeom prst="rect">
                  <a:avLst/>
                </a:prstGeom>
              </p:spPr>
              <p:txBody>
                <a:bodyPr wrap="none" lIns="0" tIns="0" rIns="0" bIns="0">
                  <a:spAutoFit/>
                </a:bodyPr>
                <a:lstStyle/>
                <a:p>
                  <a:pPr>
                    <a:lnSpc>
                      <a:spcPct val="120000"/>
                    </a:lnSpc>
                    <a:defRPr/>
                  </a:pPr>
                  <a:r>
                    <a:rPr lang="en-US" altLang="zh-CN" sz="1400" b="1" dirty="0">
                      <a:latin typeface="+mn-ea"/>
                      <a:sym typeface="Arial" panose="020B0604020202020204" pitchFamily="34" charset="0"/>
                    </a:rPr>
                    <a:t>3</a:t>
                  </a:r>
                  <a:r>
                    <a:rPr lang="zh-CN" altLang="en-US" sz="1400" b="1" dirty="0">
                      <a:latin typeface="+mn-ea"/>
                      <a:sym typeface="Arial" panose="020B0604020202020204" pitchFamily="34" charset="0"/>
                    </a:rPr>
                    <a:t>、</a:t>
                  </a:r>
                  <a:r>
                    <a:rPr lang="zh-CN" altLang="en-US" sz="1600" b="1" dirty="0">
                      <a:latin typeface="+mn-ea"/>
                      <a:cs typeface="Times New Roman" panose="02020603050405020304" pitchFamily="18" charset="0"/>
                      <a:sym typeface="Arial" panose="020B0604020202020204" pitchFamily="34" charset="0"/>
                    </a:rPr>
                    <a:t>确定左子空间和右子空间</a:t>
                  </a:r>
                  <a:endParaRPr lang="en-US" sz="1600" b="1" dirty="0">
                    <a:latin typeface="+mn-ea"/>
                    <a:cs typeface="Times New Roman" panose="02020603050405020304" pitchFamily="18" charset="0"/>
                    <a:sym typeface="Arial" panose="020B0604020202020204" pitchFamily="34" charset="0"/>
                  </a:endParaRPr>
                </a:p>
              </p:txBody>
            </p:sp>
          </p:grpSp>
          <p:grpSp>
            <p:nvGrpSpPr>
              <p:cNvPr id="45" name="组合 44"/>
              <p:cNvGrpSpPr/>
              <p:nvPr/>
            </p:nvGrpSpPr>
            <p:grpSpPr>
              <a:xfrm>
                <a:off x="5312664" y="2431079"/>
                <a:ext cx="1973262" cy="2368550"/>
                <a:chOff x="5312664" y="2431079"/>
                <a:chExt cx="1973262" cy="2368550"/>
              </a:xfrm>
            </p:grpSpPr>
            <p:grpSp>
              <p:nvGrpSpPr>
                <p:cNvPr id="44" name="组合 43"/>
                <p:cNvGrpSpPr/>
                <p:nvPr/>
              </p:nvGrpSpPr>
              <p:grpSpPr>
                <a:xfrm>
                  <a:off x="5312664" y="2431079"/>
                  <a:ext cx="1973262" cy="2368550"/>
                  <a:chOff x="5312664" y="2431079"/>
                  <a:chExt cx="1973262" cy="2368550"/>
                </a:xfrm>
              </p:grpSpPr>
              <p:sp>
                <p:nvSpPr>
                  <p:cNvPr id="19" name="Freeform 7"/>
                  <p:cNvSpPr>
                    <a:spLocks/>
                  </p:cNvSpPr>
                  <p:nvPr/>
                </p:nvSpPr>
                <p:spPr bwMode="auto">
                  <a:xfrm>
                    <a:off x="5312664" y="2431079"/>
                    <a:ext cx="1973262" cy="2368550"/>
                  </a:xfrm>
                  <a:custGeom>
                    <a:avLst/>
                    <a:gdLst/>
                    <a:ahLst/>
                    <a:cxnLst>
                      <a:cxn ang="0">
                        <a:pos x="67" y="5"/>
                      </a:cxn>
                      <a:cxn ang="0">
                        <a:pos x="309" y="129"/>
                      </a:cxn>
                      <a:cxn ang="0">
                        <a:pos x="437" y="435"/>
                      </a:cxn>
                      <a:cxn ang="0">
                        <a:pos x="498" y="435"/>
                      </a:cxn>
                      <a:cxn ang="0">
                        <a:pos x="341" y="597"/>
                      </a:cxn>
                      <a:cxn ang="0">
                        <a:pos x="184" y="435"/>
                      </a:cxn>
                      <a:cxn ang="0">
                        <a:pos x="250" y="435"/>
                      </a:cxn>
                      <a:cxn ang="0">
                        <a:pos x="177" y="261"/>
                      </a:cxn>
                      <a:cxn ang="0">
                        <a:pos x="60" y="194"/>
                      </a:cxn>
                      <a:cxn ang="0">
                        <a:pos x="1" y="188"/>
                      </a:cxn>
                      <a:cxn ang="0">
                        <a:pos x="0" y="188"/>
                      </a:cxn>
                      <a:cxn ang="0">
                        <a:pos x="0" y="0"/>
                      </a:cxn>
                      <a:cxn ang="0">
                        <a:pos x="1" y="0"/>
                      </a:cxn>
                      <a:cxn ang="0">
                        <a:pos x="67" y="5"/>
                      </a:cxn>
                    </a:cxnLst>
                    <a:rect l="0" t="0" r="r" b="b"/>
                    <a:pathLst>
                      <a:path w="498" h="597">
                        <a:moveTo>
                          <a:pt x="67" y="5"/>
                        </a:moveTo>
                        <a:cubicBezTo>
                          <a:pt x="159" y="18"/>
                          <a:pt x="240" y="59"/>
                          <a:pt x="309" y="129"/>
                        </a:cubicBezTo>
                        <a:cubicBezTo>
                          <a:pt x="394" y="213"/>
                          <a:pt x="436" y="315"/>
                          <a:pt x="437" y="435"/>
                        </a:cubicBezTo>
                        <a:cubicBezTo>
                          <a:pt x="498" y="435"/>
                          <a:pt x="498" y="435"/>
                          <a:pt x="498" y="435"/>
                        </a:cubicBezTo>
                        <a:cubicBezTo>
                          <a:pt x="341" y="597"/>
                          <a:pt x="341" y="597"/>
                          <a:pt x="341" y="597"/>
                        </a:cubicBezTo>
                        <a:cubicBezTo>
                          <a:pt x="184" y="435"/>
                          <a:pt x="184" y="435"/>
                          <a:pt x="184" y="435"/>
                        </a:cubicBezTo>
                        <a:cubicBezTo>
                          <a:pt x="250" y="435"/>
                          <a:pt x="250" y="435"/>
                          <a:pt x="250" y="435"/>
                        </a:cubicBezTo>
                        <a:cubicBezTo>
                          <a:pt x="249" y="367"/>
                          <a:pt x="225" y="309"/>
                          <a:pt x="177" y="261"/>
                        </a:cubicBezTo>
                        <a:cubicBezTo>
                          <a:pt x="143" y="227"/>
                          <a:pt x="104" y="205"/>
                          <a:pt x="60" y="194"/>
                        </a:cubicBezTo>
                        <a:cubicBezTo>
                          <a:pt x="41" y="190"/>
                          <a:pt x="21" y="188"/>
                          <a:pt x="1" y="188"/>
                        </a:cubicBezTo>
                        <a:cubicBezTo>
                          <a:pt x="1" y="188"/>
                          <a:pt x="0" y="188"/>
                          <a:pt x="0" y="188"/>
                        </a:cubicBezTo>
                        <a:cubicBezTo>
                          <a:pt x="0" y="0"/>
                          <a:pt x="0" y="0"/>
                          <a:pt x="0" y="0"/>
                        </a:cubicBezTo>
                        <a:cubicBezTo>
                          <a:pt x="0" y="0"/>
                          <a:pt x="1" y="0"/>
                          <a:pt x="1" y="0"/>
                        </a:cubicBezTo>
                        <a:cubicBezTo>
                          <a:pt x="24" y="0"/>
                          <a:pt x="46" y="2"/>
                          <a:pt x="67" y="5"/>
                        </a:cubicBezTo>
                        <a:close/>
                      </a:path>
                    </a:pathLst>
                  </a:custGeom>
                  <a:solidFill>
                    <a:schemeClr val="accent3"/>
                  </a:solidFill>
                  <a:ln w="9525">
                    <a:noFill/>
                    <a:round/>
                    <a:headEnd/>
                    <a:tailEnd/>
                  </a:ln>
                </p:spPr>
                <p:txBody>
                  <a:bodyPr lIns="96422" tIns="48211" rIns="96422" bIns="48211"/>
                  <a:lstStyle/>
                  <a:p>
                    <a:pPr>
                      <a:lnSpc>
                        <a:spcPct val="120000"/>
                      </a:lnSpc>
                      <a:defRPr/>
                    </a:pPr>
                    <a:endParaRPr lang="en-US" sz="3000" dirty="0">
                      <a:latin typeface="Arial" panose="020B0604020202020204" pitchFamily="34" charset="0"/>
                      <a:ea typeface="微软雅黑" panose="020B0503020204020204" pitchFamily="34" charset="-122"/>
                      <a:sym typeface="Arial" panose="020B0604020202020204" pitchFamily="34" charset="0"/>
                    </a:endParaRPr>
                  </a:p>
                </p:txBody>
              </p:sp>
              <p:sp>
                <p:nvSpPr>
                  <p:cNvPr id="22" name="Text Placeholder 3"/>
                  <p:cNvSpPr txBox="1">
                    <a:spLocks/>
                  </p:cNvSpPr>
                  <p:nvPr/>
                </p:nvSpPr>
                <p:spPr bwMode="auto">
                  <a:xfrm>
                    <a:off x="6518578" y="4257841"/>
                    <a:ext cx="285335" cy="33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spAutoFit/>
                  </a:bodyPr>
                  <a:lstStyle>
                    <a:lvl1pPr defTabSz="963613" eaLnBrk="0" hangingPunct="0">
                      <a:defRPr>
                        <a:solidFill>
                          <a:schemeClr val="tx1"/>
                        </a:solidFill>
                        <a:latin typeface="Calibri" panose="020F0502020204030204" pitchFamily="34" charset="0"/>
                        <a:ea typeface="宋体" panose="02010600030101010101" pitchFamily="2" charset="-122"/>
                      </a:defRPr>
                    </a:lvl1pPr>
                    <a:lvl2pPr marL="742950" indent="-285750" defTabSz="963613" eaLnBrk="0" hangingPunct="0">
                      <a:defRPr>
                        <a:solidFill>
                          <a:schemeClr val="tx1"/>
                        </a:solidFill>
                        <a:latin typeface="Calibri" panose="020F0502020204030204" pitchFamily="34" charset="0"/>
                        <a:ea typeface="宋体" panose="02010600030101010101" pitchFamily="2" charset="-122"/>
                      </a:defRPr>
                    </a:lvl2pPr>
                    <a:lvl3pPr marL="1143000" indent="-228600" defTabSz="963613" eaLnBrk="0" hangingPunct="0">
                      <a:defRPr>
                        <a:solidFill>
                          <a:schemeClr val="tx1"/>
                        </a:solidFill>
                        <a:latin typeface="Calibri" panose="020F0502020204030204" pitchFamily="34" charset="0"/>
                        <a:ea typeface="宋体" panose="02010600030101010101" pitchFamily="2" charset="-122"/>
                      </a:defRPr>
                    </a:lvl3pPr>
                    <a:lvl4pPr marL="1600200" indent="-228600" defTabSz="963613" eaLnBrk="0" hangingPunct="0">
                      <a:defRPr>
                        <a:solidFill>
                          <a:schemeClr val="tx1"/>
                        </a:solidFill>
                        <a:latin typeface="Calibri" panose="020F0502020204030204" pitchFamily="34" charset="0"/>
                        <a:ea typeface="宋体" panose="02010600030101010101" pitchFamily="2" charset="-122"/>
                      </a:defRPr>
                    </a:lvl4pPr>
                    <a:lvl5pPr marL="2057400" indent="-228600" defTabSz="963613" eaLnBrk="0" hangingPunct="0">
                      <a:defRPr>
                        <a:solidFill>
                          <a:schemeClr val="tx1"/>
                        </a:solidFill>
                        <a:latin typeface="Calibri" panose="020F0502020204030204" pitchFamily="34" charset="0"/>
                        <a:ea typeface="宋体" panose="02010600030101010101" pitchFamily="2" charset="-122"/>
                      </a:defRPr>
                    </a:lvl5pPr>
                    <a:lvl6pPr marL="2514600" indent="-228600" defTabSz="9636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636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636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636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20000"/>
                      </a:spcBef>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03</a:t>
                    </a:r>
                  </a:p>
                </p:txBody>
              </p:sp>
            </p:grpSp>
            <p:sp>
              <p:nvSpPr>
                <p:cNvPr id="38" name="Freeform 138"/>
                <p:cNvSpPr>
                  <a:spLocks noEditPoints="1"/>
                </p:cNvSpPr>
                <p:nvPr/>
              </p:nvSpPr>
              <p:spPr bwMode="auto">
                <a:xfrm>
                  <a:off x="6233414" y="3204191"/>
                  <a:ext cx="374650" cy="292100"/>
                </a:xfrm>
                <a:custGeom>
                  <a:avLst/>
                  <a:gdLst>
                    <a:gd name="T0" fmla="*/ 50 w 64"/>
                    <a:gd name="T1" fmla="*/ 40 h 50"/>
                    <a:gd name="T2" fmla="*/ 40 w 64"/>
                    <a:gd name="T3" fmla="*/ 50 h 50"/>
                    <a:gd name="T4" fmla="*/ 10 w 64"/>
                    <a:gd name="T5" fmla="*/ 50 h 50"/>
                    <a:gd name="T6" fmla="*/ 0 w 64"/>
                    <a:gd name="T7" fmla="*/ 40 h 50"/>
                    <a:gd name="T8" fmla="*/ 0 w 64"/>
                    <a:gd name="T9" fmla="*/ 10 h 50"/>
                    <a:gd name="T10" fmla="*/ 10 w 64"/>
                    <a:gd name="T11" fmla="*/ 0 h 50"/>
                    <a:gd name="T12" fmla="*/ 40 w 64"/>
                    <a:gd name="T13" fmla="*/ 0 h 50"/>
                    <a:gd name="T14" fmla="*/ 44 w 64"/>
                    <a:gd name="T15" fmla="*/ 1 h 50"/>
                    <a:gd name="T16" fmla="*/ 45 w 64"/>
                    <a:gd name="T17" fmla="*/ 2 h 50"/>
                    <a:gd name="T18" fmla="*/ 44 w 64"/>
                    <a:gd name="T19" fmla="*/ 3 h 50"/>
                    <a:gd name="T20" fmla="*/ 42 w 64"/>
                    <a:gd name="T21" fmla="*/ 4 h 50"/>
                    <a:gd name="T22" fmla="*/ 41 w 64"/>
                    <a:gd name="T23" fmla="*/ 5 h 50"/>
                    <a:gd name="T24" fmla="*/ 40 w 64"/>
                    <a:gd name="T25" fmla="*/ 4 h 50"/>
                    <a:gd name="T26" fmla="*/ 10 w 64"/>
                    <a:gd name="T27" fmla="*/ 4 h 50"/>
                    <a:gd name="T28" fmla="*/ 4 w 64"/>
                    <a:gd name="T29" fmla="*/ 10 h 50"/>
                    <a:gd name="T30" fmla="*/ 4 w 64"/>
                    <a:gd name="T31" fmla="*/ 40 h 50"/>
                    <a:gd name="T32" fmla="*/ 10 w 64"/>
                    <a:gd name="T33" fmla="*/ 46 h 50"/>
                    <a:gd name="T34" fmla="*/ 40 w 64"/>
                    <a:gd name="T35" fmla="*/ 46 h 50"/>
                    <a:gd name="T36" fmla="*/ 45 w 64"/>
                    <a:gd name="T37" fmla="*/ 40 h 50"/>
                    <a:gd name="T38" fmla="*/ 45 w 64"/>
                    <a:gd name="T39" fmla="*/ 35 h 50"/>
                    <a:gd name="T40" fmla="*/ 46 w 64"/>
                    <a:gd name="T41" fmla="*/ 35 h 50"/>
                    <a:gd name="T42" fmla="*/ 48 w 64"/>
                    <a:gd name="T43" fmla="*/ 32 h 50"/>
                    <a:gd name="T44" fmla="*/ 49 w 64"/>
                    <a:gd name="T45" fmla="*/ 32 h 50"/>
                    <a:gd name="T46" fmla="*/ 50 w 64"/>
                    <a:gd name="T47" fmla="*/ 33 h 50"/>
                    <a:gd name="T48" fmla="*/ 50 w 64"/>
                    <a:gd name="T49" fmla="*/ 40 h 50"/>
                    <a:gd name="T50" fmla="*/ 57 w 64"/>
                    <a:gd name="T51" fmla="*/ 17 h 50"/>
                    <a:gd name="T52" fmla="*/ 33 w 64"/>
                    <a:gd name="T53" fmla="*/ 41 h 50"/>
                    <a:gd name="T54" fmla="*/ 23 w 64"/>
                    <a:gd name="T55" fmla="*/ 41 h 50"/>
                    <a:gd name="T56" fmla="*/ 23 w 64"/>
                    <a:gd name="T57" fmla="*/ 31 h 50"/>
                    <a:gd name="T58" fmla="*/ 47 w 64"/>
                    <a:gd name="T59" fmla="*/ 7 h 50"/>
                    <a:gd name="T60" fmla="*/ 57 w 64"/>
                    <a:gd name="T61" fmla="*/ 17 h 50"/>
                    <a:gd name="T62" fmla="*/ 36 w 64"/>
                    <a:gd name="T63" fmla="*/ 33 h 50"/>
                    <a:gd name="T64" fmla="*/ 30 w 64"/>
                    <a:gd name="T65" fmla="*/ 28 h 50"/>
                    <a:gd name="T66" fmla="*/ 26 w 64"/>
                    <a:gd name="T67" fmla="*/ 32 h 50"/>
                    <a:gd name="T68" fmla="*/ 26 w 64"/>
                    <a:gd name="T69" fmla="*/ 34 h 50"/>
                    <a:gd name="T70" fmla="*/ 29 w 64"/>
                    <a:gd name="T71" fmla="*/ 34 h 50"/>
                    <a:gd name="T72" fmla="*/ 29 w 64"/>
                    <a:gd name="T73" fmla="*/ 38 h 50"/>
                    <a:gd name="T74" fmla="*/ 31 w 64"/>
                    <a:gd name="T75" fmla="*/ 38 h 50"/>
                    <a:gd name="T76" fmla="*/ 36 w 64"/>
                    <a:gd name="T77" fmla="*/ 33 h 50"/>
                    <a:gd name="T78" fmla="*/ 46 w 64"/>
                    <a:gd name="T79" fmla="*/ 12 h 50"/>
                    <a:gd name="T80" fmla="*/ 34 w 64"/>
                    <a:gd name="T81" fmla="*/ 24 h 50"/>
                    <a:gd name="T82" fmla="*/ 33 w 64"/>
                    <a:gd name="T83" fmla="*/ 26 h 50"/>
                    <a:gd name="T84" fmla="*/ 35 w 64"/>
                    <a:gd name="T85" fmla="*/ 26 h 50"/>
                    <a:gd name="T86" fmla="*/ 47 w 64"/>
                    <a:gd name="T87" fmla="*/ 13 h 50"/>
                    <a:gd name="T88" fmla="*/ 47 w 64"/>
                    <a:gd name="T89" fmla="*/ 12 h 50"/>
                    <a:gd name="T90" fmla="*/ 46 w 64"/>
                    <a:gd name="T91" fmla="*/ 12 h 50"/>
                    <a:gd name="T92" fmla="*/ 59 w 64"/>
                    <a:gd name="T93" fmla="*/ 15 h 50"/>
                    <a:gd name="T94" fmla="*/ 49 w 64"/>
                    <a:gd name="T95" fmla="*/ 4 h 50"/>
                    <a:gd name="T96" fmla="*/ 52 w 64"/>
                    <a:gd name="T97" fmla="*/ 1 h 50"/>
                    <a:gd name="T98" fmla="*/ 57 w 64"/>
                    <a:gd name="T99" fmla="*/ 1 h 50"/>
                    <a:gd name="T100" fmla="*/ 62 w 64"/>
                    <a:gd name="T101" fmla="*/ 7 h 50"/>
                    <a:gd name="T102" fmla="*/ 62 w 64"/>
                    <a:gd name="T103" fmla="*/ 11 h 50"/>
                    <a:gd name="T104" fmla="*/ 59 w 64"/>
                    <a:gd name="T105" fmla="*/ 15 h 5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64"/>
                    <a:gd name="T160" fmla="*/ 0 h 50"/>
                    <a:gd name="T161" fmla="*/ 64 w 64"/>
                    <a:gd name="T162" fmla="*/ 50 h 5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64" h="50">
                      <a:moveTo>
                        <a:pt x="50" y="40"/>
                      </a:moveTo>
                      <a:cubicBezTo>
                        <a:pt x="50" y="46"/>
                        <a:pt x="45" y="50"/>
                        <a:pt x="40" y="50"/>
                      </a:cubicBezTo>
                      <a:cubicBezTo>
                        <a:pt x="10" y="50"/>
                        <a:pt x="10" y="50"/>
                        <a:pt x="10" y="50"/>
                      </a:cubicBezTo>
                      <a:cubicBezTo>
                        <a:pt x="4" y="50"/>
                        <a:pt x="0" y="46"/>
                        <a:pt x="0" y="40"/>
                      </a:cubicBezTo>
                      <a:cubicBezTo>
                        <a:pt x="0" y="10"/>
                        <a:pt x="0" y="10"/>
                        <a:pt x="0" y="10"/>
                      </a:cubicBezTo>
                      <a:cubicBezTo>
                        <a:pt x="0" y="5"/>
                        <a:pt x="4" y="0"/>
                        <a:pt x="10" y="0"/>
                      </a:cubicBezTo>
                      <a:cubicBezTo>
                        <a:pt x="40" y="0"/>
                        <a:pt x="40" y="0"/>
                        <a:pt x="40" y="0"/>
                      </a:cubicBezTo>
                      <a:cubicBezTo>
                        <a:pt x="41" y="0"/>
                        <a:pt x="43" y="0"/>
                        <a:pt x="44" y="1"/>
                      </a:cubicBezTo>
                      <a:cubicBezTo>
                        <a:pt x="44" y="1"/>
                        <a:pt x="44" y="1"/>
                        <a:pt x="45" y="2"/>
                      </a:cubicBezTo>
                      <a:cubicBezTo>
                        <a:pt x="45" y="2"/>
                        <a:pt x="45" y="2"/>
                        <a:pt x="44" y="3"/>
                      </a:cubicBezTo>
                      <a:cubicBezTo>
                        <a:pt x="42" y="4"/>
                        <a:pt x="42" y="4"/>
                        <a:pt x="42" y="4"/>
                      </a:cubicBezTo>
                      <a:cubicBezTo>
                        <a:pt x="42" y="5"/>
                        <a:pt x="42" y="5"/>
                        <a:pt x="41" y="5"/>
                      </a:cubicBezTo>
                      <a:cubicBezTo>
                        <a:pt x="41" y="5"/>
                        <a:pt x="40" y="4"/>
                        <a:pt x="40" y="4"/>
                      </a:cubicBezTo>
                      <a:cubicBezTo>
                        <a:pt x="10" y="4"/>
                        <a:pt x="10" y="4"/>
                        <a:pt x="10" y="4"/>
                      </a:cubicBezTo>
                      <a:cubicBezTo>
                        <a:pt x="7" y="4"/>
                        <a:pt x="4" y="7"/>
                        <a:pt x="4" y="10"/>
                      </a:cubicBezTo>
                      <a:cubicBezTo>
                        <a:pt x="4" y="40"/>
                        <a:pt x="4" y="40"/>
                        <a:pt x="4" y="40"/>
                      </a:cubicBezTo>
                      <a:cubicBezTo>
                        <a:pt x="4" y="43"/>
                        <a:pt x="7" y="46"/>
                        <a:pt x="10" y="46"/>
                      </a:cubicBezTo>
                      <a:cubicBezTo>
                        <a:pt x="40" y="46"/>
                        <a:pt x="40" y="46"/>
                        <a:pt x="40" y="46"/>
                      </a:cubicBezTo>
                      <a:cubicBezTo>
                        <a:pt x="43" y="46"/>
                        <a:pt x="45" y="43"/>
                        <a:pt x="45" y="40"/>
                      </a:cubicBezTo>
                      <a:cubicBezTo>
                        <a:pt x="45" y="35"/>
                        <a:pt x="45" y="35"/>
                        <a:pt x="45" y="35"/>
                      </a:cubicBezTo>
                      <a:cubicBezTo>
                        <a:pt x="45" y="35"/>
                        <a:pt x="46" y="35"/>
                        <a:pt x="46" y="35"/>
                      </a:cubicBezTo>
                      <a:cubicBezTo>
                        <a:pt x="48" y="32"/>
                        <a:pt x="48" y="32"/>
                        <a:pt x="48" y="32"/>
                      </a:cubicBezTo>
                      <a:cubicBezTo>
                        <a:pt x="48" y="32"/>
                        <a:pt x="49" y="32"/>
                        <a:pt x="49" y="32"/>
                      </a:cubicBezTo>
                      <a:cubicBezTo>
                        <a:pt x="50" y="32"/>
                        <a:pt x="50" y="33"/>
                        <a:pt x="50" y="33"/>
                      </a:cubicBezTo>
                      <a:lnTo>
                        <a:pt x="50" y="40"/>
                      </a:lnTo>
                      <a:close/>
                      <a:moveTo>
                        <a:pt x="57" y="17"/>
                      </a:moveTo>
                      <a:cubicBezTo>
                        <a:pt x="33" y="41"/>
                        <a:pt x="33" y="41"/>
                        <a:pt x="33" y="41"/>
                      </a:cubicBezTo>
                      <a:cubicBezTo>
                        <a:pt x="23" y="41"/>
                        <a:pt x="23" y="41"/>
                        <a:pt x="23" y="41"/>
                      </a:cubicBezTo>
                      <a:cubicBezTo>
                        <a:pt x="23" y="31"/>
                        <a:pt x="23" y="31"/>
                        <a:pt x="23" y="31"/>
                      </a:cubicBezTo>
                      <a:cubicBezTo>
                        <a:pt x="47" y="7"/>
                        <a:pt x="47" y="7"/>
                        <a:pt x="47" y="7"/>
                      </a:cubicBezTo>
                      <a:lnTo>
                        <a:pt x="57" y="17"/>
                      </a:lnTo>
                      <a:close/>
                      <a:moveTo>
                        <a:pt x="36" y="33"/>
                      </a:moveTo>
                      <a:cubicBezTo>
                        <a:pt x="30" y="28"/>
                        <a:pt x="30" y="28"/>
                        <a:pt x="30" y="28"/>
                      </a:cubicBezTo>
                      <a:cubicBezTo>
                        <a:pt x="26" y="32"/>
                        <a:pt x="26" y="32"/>
                        <a:pt x="26" y="32"/>
                      </a:cubicBezTo>
                      <a:cubicBezTo>
                        <a:pt x="26" y="34"/>
                        <a:pt x="26" y="34"/>
                        <a:pt x="26" y="34"/>
                      </a:cubicBezTo>
                      <a:cubicBezTo>
                        <a:pt x="29" y="34"/>
                        <a:pt x="29" y="34"/>
                        <a:pt x="29" y="34"/>
                      </a:cubicBezTo>
                      <a:cubicBezTo>
                        <a:pt x="29" y="38"/>
                        <a:pt x="29" y="38"/>
                        <a:pt x="29" y="38"/>
                      </a:cubicBezTo>
                      <a:cubicBezTo>
                        <a:pt x="31" y="38"/>
                        <a:pt x="31" y="38"/>
                        <a:pt x="31" y="38"/>
                      </a:cubicBezTo>
                      <a:lnTo>
                        <a:pt x="36" y="33"/>
                      </a:lnTo>
                      <a:close/>
                      <a:moveTo>
                        <a:pt x="46" y="12"/>
                      </a:moveTo>
                      <a:cubicBezTo>
                        <a:pt x="34" y="24"/>
                        <a:pt x="34" y="24"/>
                        <a:pt x="34" y="24"/>
                      </a:cubicBezTo>
                      <a:cubicBezTo>
                        <a:pt x="33" y="25"/>
                        <a:pt x="33" y="25"/>
                        <a:pt x="33" y="26"/>
                      </a:cubicBezTo>
                      <a:cubicBezTo>
                        <a:pt x="34" y="26"/>
                        <a:pt x="34" y="26"/>
                        <a:pt x="35" y="26"/>
                      </a:cubicBezTo>
                      <a:cubicBezTo>
                        <a:pt x="47" y="13"/>
                        <a:pt x="47" y="13"/>
                        <a:pt x="47" y="13"/>
                      </a:cubicBezTo>
                      <a:cubicBezTo>
                        <a:pt x="47" y="13"/>
                        <a:pt x="47" y="12"/>
                        <a:pt x="47" y="12"/>
                      </a:cubicBezTo>
                      <a:cubicBezTo>
                        <a:pt x="47" y="12"/>
                        <a:pt x="46" y="12"/>
                        <a:pt x="46" y="12"/>
                      </a:cubicBezTo>
                      <a:close/>
                      <a:moveTo>
                        <a:pt x="59" y="15"/>
                      </a:moveTo>
                      <a:cubicBezTo>
                        <a:pt x="49" y="4"/>
                        <a:pt x="49" y="4"/>
                        <a:pt x="49" y="4"/>
                      </a:cubicBezTo>
                      <a:cubicBezTo>
                        <a:pt x="52" y="1"/>
                        <a:pt x="52" y="1"/>
                        <a:pt x="52" y="1"/>
                      </a:cubicBezTo>
                      <a:cubicBezTo>
                        <a:pt x="53" y="0"/>
                        <a:pt x="56" y="0"/>
                        <a:pt x="57" y="1"/>
                      </a:cubicBezTo>
                      <a:cubicBezTo>
                        <a:pt x="62" y="7"/>
                        <a:pt x="62" y="7"/>
                        <a:pt x="62" y="7"/>
                      </a:cubicBezTo>
                      <a:cubicBezTo>
                        <a:pt x="64" y="8"/>
                        <a:pt x="64" y="10"/>
                        <a:pt x="62" y="11"/>
                      </a:cubicBezTo>
                      <a:lnTo>
                        <a:pt x="59"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6422" tIns="48211" rIns="96422" bIns="48211"/>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pPr>
                  <a:endParaRPr lang="en-US" altLang="zh-CN" sz="3000">
                    <a:latin typeface="Arial" panose="020B0604020202020204" pitchFamily="34" charset="0"/>
                    <a:ea typeface="微软雅黑" panose="020B0503020204020204" pitchFamily="34" charset="-122"/>
                    <a:sym typeface="Arial" panose="020B0604020202020204" pitchFamily="34" charset="0"/>
                  </a:endParaRPr>
                </a:p>
              </p:txBody>
            </p:sp>
          </p:grpSp>
        </p:grpSp>
      </p:grpSp>
      <p:grpSp>
        <p:nvGrpSpPr>
          <p:cNvPr id="55" name="组合 54"/>
          <p:cNvGrpSpPr/>
          <p:nvPr/>
        </p:nvGrpSpPr>
        <p:grpSpPr>
          <a:xfrm>
            <a:off x="4677664" y="4156691"/>
            <a:ext cx="6368895" cy="1971675"/>
            <a:chOff x="4677664" y="4156691"/>
            <a:chExt cx="6368895" cy="1971675"/>
          </a:xfrm>
        </p:grpSpPr>
        <p:grpSp>
          <p:nvGrpSpPr>
            <p:cNvPr id="14" name="Group 84"/>
            <p:cNvGrpSpPr>
              <a:grpSpLocks/>
            </p:cNvGrpSpPr>
            <p:nvPr/>
          </p:nvGrpSpPr>
          <p:grpSpPr bwMode="auto">
            <a:xfrm flipH="1" flipV="1">
              <a:off x="6544356" y="4977960"/>
              <a:ext cx="519113" cy="233362"/>
              <a:chOff x="3339387" y="1459155"/>
              <a:chExt cx="492348" cy="221363"/>
            </a:xfrm>
          </p:grpSpPr>
          <p:cxnSp>
            <p:nvCxnSpPr>
              <p:cNvPr id="15" name="Straight Connector 46"/>
              <p:cNvCxnSpPr/>
              <p:nvPr/>
            </p:nvCxnSpPr>
            <p:spPr>
              <a:xfrm flipH="1" flipV="1">
                <a:off x="3592336" y="1460660"/>
                <a:ext cx="239399" cy="219858"/>
              </a:xfrm>
              <a:prstGeom prst="line">
                <a:avLst/>
              </a:prstGeom>
              <a:ln w="19050" cap="rnd">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47"/>
              <p:cNvCxnSpPr/>
              <p:nvPr/>
            </p:nvCxnSpPr>
            <p:spPr>
              <a:xfrm flipH="1" flipV="1">
                <a:off x="3339387" y="1459155"/>
                <a:ext cx="252949" cy="0"/>
              </a:xfrm>
              <a:prstGeom prst="line">
                <a:avLst/>
              </a:prstGeom>
              <a:ln w="19050" cap="rnd">
                <a:solidFill>
                  <a:schemeClr val="accent4"/>
                </a:solidFill>
                <a:prstDash val="solid"/>
              </a:ln>
            </p:spPr>
            <p:style>
              <a:lnRef idx="1">
                <a:schemeClr val="accent1"/>
              </a:lnRef>
              <a:fillRef idx="0">
                <a:schemeClr val="accent1"/>
              </a:fillRef>
              <a:effectRef idx="0">
                <a:schemeClr val="accent1"/>
              </a:effectRef>
              <a:fontRef idx="minor">
                <a:schemeClr val="tx1"/>
              </a:fontRef>
            </p:style>
          </p:cxnSp>
        </p:grpSp>
        <p:grpSp>
          <p:nvGrpSpPr>
            <p:cNvPr id="50" name="组合 49"/>
            <p:cNvGrpSpPr/>
            <p:nvPr/>
          </p:nvGrpSpPr>
          <p:grpSpPr>
            <a:xfrm>
              <a:off x="4677664" y="4156691"/>
              <a:ext cx="6368895" cy="1971675"/>
              <a:chOff x="4677664" y="4156691"/>
              <a:chExt cx="6368895" cy="1971675"/>
            </a:xfrm>
          </p:grpSpPr>
          <p:grpSp>
            <p:nvGrpSpPr>
              <p:cNvPr id="24" name="Group 59"/>
              <p:cNvGrpSpPr>
                <a:grpSpLocks/>
              </p:cNvGrpSpPr>
              <p:nvPr/>
            </p:nvGrpSpPr>
            <p:grpSpPr bwMode="auto">
              <a:xfrm>
                <a:off x="7312446" y="4710728"/>
                <a:ext cx="3734113" cy="1305559"/>
                <a:chOff x="7154104" y="3245088"/>
                <a:chExt cx="2557733" cy="1238560"/>
              </a:xfrm>
            </p:grpSpPr>
            <p:sp>
              <p:nvSpPr>
                <p:cNvPr id="25" name="TextBox 49"/>
                <p:cNvSpPr txBox="1"/>
                <p:nvPr/>
              </p:nvSpPr>
              <p:spPr>
                <a:xfrm>
                  <a:off x="7154104" y="3549306"/>
                  <a:ext cx="2276195" cy="934342"/>
                </a:xfrm>
                <a:prstGeom prst="rect">
                  <a:avLst/>
                </a:prstGeom>
                <a:noFill/>
              </p:spPr>
              <p:txBody>
                <a:bodyPr lIns="0" tIns="0" rIns="0" bIns="0">
                  <a:spAutoFit/>
                </a:bodyPr>
                <a:lstStyle/>
                <a:p>
                  <a:pPr defTabSz="964248">
                    <a:spcBef>
                      <a:spcPct val="20000"/>
                    </a:spcBef>
                    <a:defRPr/>
                  </a:pPr>
                  <a:r>
                    <a:rPr lang="zh-CN" altLang="en-US" sz="1600" dirty="0">
                      <a:latin typeface="+mn-ea"/>
                      <a:sym typeface="Arial" panose="020B0604020202020204" pitchFamily="34" charset="0"/>
                    </a:rPr>
                    <a:t>用同样的办法划分左子树的节点</a:t>
                  </a:r>
                  <a:r>
                    <a:rPr lang="en-US" altLang="zh-CN" sz="1600" dirty="0">
                      <a:latin typeface="+mn-ea"/>
                      <a:sym typeface="Arial" panose="020B0604020202020204" pitchFamily="34" charset="0"/>
                    </a:rPr>
                    <a:t>{(2,3),(5,4),(4,7)}</a:t>
                  </a:r>
                  <a:r>
                    <a:rPr lang="zh-CN" altLang="en-US" sz="1600" dirty="0">
                      <a:latin typeface="+mn-ea"/>
                      <a:sym typeface="Arial" panose="020B0604020202020204" pitchFamily="34" charset="0"/>
                    </a:rPr>
                    <a:t>和右子树的节点</a:t>
                  </a:r>
                  <a:r>
                    <a:rPr lang="en-US" altLang="zh-CN" sz="1600" dirty="0">
                      <a:latin typeface="+mn-ea"/>
                      <a:sym typeface="Arial" panose="020B0604020202020204" pitchFamily="34" charset="0"/>
                    </a:rPr>
                    <a:t>{(9,6)</a:t>
                  </a:r>
                  <a:r>
                    <a:rPr lang="zh-CN" altLang="en-US" sz="1600" dirty="0">
                      <a:latin typeface="+mn-ea"/>
                      <a:sym typeface="Arial" panose="020B0604020202020204" pitchFamily="34" charset="0"/>
                    </a:rPr>
                    <a:t>，</a:t>
                  </a:r>
                  <a:r>
                    <a:rPr lang="en-US" altLang="zh-CN" sz="1600" dirty="0">
                      <a:latin typeface="+mn-ea"/>
                      <a:sym typeface="Arial" panose="020B0604020202020204" pitchFamily="34" charset="0"/>
                    </a:rPr>
                    <a:t>(8,1)}</a:t>
                  </a:r>
                  <a:r>
                    <a:rPr lang="zh-CN" altLang="en-US" sz="1600" dirty="0">
                      <a:latin typeface="+mn-ea"/>
                      <a:sym typeface="Arial" panose="020B0604020202020204" pitchFamily="34" charset="0"/>
                    </a:rPr>
                    <a:t>。最终得到</a:t>
                  </a:r>
                  <a:r>
                    <a:rPr lang="en-US" altLang="zh-CN" sz="1600" dirty="0">
                      <a:latin typeface="+mn-ea"/>
                      <a:sym typeface="Arial" panose="020B0604020202020204" pitchFamily="34" charset="0"/>
                    </a:rPr>
                    <a:t>KD</a:t>
                  </a:r>
                  <a:r>
                    <a:rPr lang="zh-CN" altLang="en-US" sz="1600" dirty="0">
                      <a:latin typeface="+mn-ea"/>
                      <a:sym typeface="Arial" panose="020B0604020202020204" pitchFamily="34" charset="0"/>
                    </a:rPr>
                    <a:t>树。</a:t>
                  </a:r>
                  <a:endParaRPr lang="en-US" altLang="zh-CN" sz="1600" dirty="0">
                    <a:latin typeface="+mn-ea"/>
                    <a:sym typeface="Arial" panose="020B0604020202020204" pitchFamily="34" charset="0"/>
                  </a:endParaRPr>
                </a:p>
              </p:txBody>
            </p:sp>
            <p:sp>
              <p:nvSpPr>
                <p:cNvPr id="26" name="Rectangle 50"/>
                <p:cNvSpPr/>
                <p:nvPr/>
              </p:nvSpPr>
              <p:spPr>
                <a:xfrm>
                  <a:off x="7154104" y="3245088"/>
                  <a:ext cx="2557733" cy="245264"/>
                </a:xfrm>
                <a:prstGeom prst="rect">
                  <a:avLst/>
                </a:prstGeom>
              </p:spPr>
              <p:txBody>
                <a:bodyPr wrap="none" lIns="0" tIns="0" rIns="0" bIns="0">
                  <a:spAutoFit/>
                </a:bodyPr>
                <a:lstStyle/>
                <a:p>
                  <a:pPr>
                    <a:lnSpc>
                      <a:spcPct val="120000"/>
                    </a:lnSpc>
                    <a:defRPr/>
                  </a:pPr>
                  <a:r>
                    <a:rPr lang="en-US" altLang="zh-CN" sz="1400" b="1" dirty="0">
                      <a:latin typeface="+mn-ea"/>
                      <a:sym typeface="Arial" panose="020B0604020202020204" pitchFamily="34" charset="0"/>
                    </a:rPr>
                    <a:t>4</a:t>
                  </a:r>
                  <a:r>
                    <a:rPr lang="zh-CN" altLang="en-US" sz="1400" b="1" dirty="0">
                      <a:latin typeface="+mn-ea"/>
                      <a:sym typeface="Arial" panose="020B0604020202020204" pitchFamily="34" charset="0"/>
                    </a:rPr>
                    <a:t>、用同样的方法递归构建左右子树</a:t>
                  </a:r>
                  <a:endParaRPr lang="en-US" sz="1400" b="1" dirty="0">
                    <a:latin typeface="+mn-ea"/>
                    <a:sym typeface="Arial" panose="020B0604020202020204" pitchFamily="34" charset="0"/>
                  </a:endParaRPr>
                </a:p>
              </p:txBody>
            </p:sp>
          </p:grpSp>
          <p:grpSp>
            <p:nvGrpSpPr>
              <p:cNvPr id="46" name="组合 45"/>
              <p:cNvGrpSpPr/>
              <p:nvPr/>
            </p:nvGrpSpPr>
            <p:grpSpPr>
              <a:xfrm>
                <a:off x="4677664" y="4156691"/>
                <a:ext cx="2366962" cy="1971675"/>
                <a:chOff x="4677664" y="4156691"/>
                <a:chExt cx="2366962" cy="1971675"/>
              </a:xfrm>
            </p:grpSpPr>
            <p:sp>
              <p:nvSpPr>
                <p:cNvPr id="18" name="Freeform 6"/>
                <p:cNvSpPr>
                  <a:spLocks/>
                </p:cNvSpPr>
                <p:nvPr/>
              </p:nvSpPr>
              <p:spPr bwMode="auto">
                <a:xfrm>
                  <a:off x="4677664" y="4156691"/>
                  <a:ext cx="2366962" cy="1971675"/>
                </a:xfrm>
                <a:custGeom>
                  <a:avLst/>
                  <a:gdLst/>
                  <a:ahLst/>
                  <a:cxnLst>
                    <a:cxn ang="0">
                      <a:pos x="403" y="61"/>
                    </a:cxn>
                    <a:cxn ang="0">
                      <a:pos x="410" y="2"/>
                    </a:cxn>
                    <a:cxn ang="0">
                      <a:pos x="410" y="0"/>
                    </a:cxn>
                    <a:cxn ang="0">
                      <a:pos x="597" y="0"/>
                    </a:cxn>
                    <a:cxn ang="0">
                      <a:pos x="597" y="2"/>
                    </a:cxn>
                    <a:cxn ang="0">
                      <a:pos x="592" y="68"/>
                    </a:cxn>
                    <a:cxn ang="0">
                      <a:pos x="469" y="310"/>
                    </a:cxn>
                    <a:cxn ang="0">
                      <a:pos x="161" y="437"/>
                    </a:cxn>
                    <a:cxn ang="0">
                      <a:pos x="160" y="437"/>
                    </a:cxn>
                    <a:cxn ang="0">
                      <a:pos x="160" y="497"/>
                    </a:cxn>
                    <a:cxn ang="0">
                      <a:pos x="0" y="341"/>
                    </a:cxn>
                    <a:cxn ang="0">
                      <a:pos x="160" y="185"/>
                    </a:cxn>
                    <a:cxn ang="0">
                      <a:pos x="160" y="250"/>
                    </a:cxn>
                    <a:cxn ang="0">
                      <a:pos x="161" y="250"/>
                    </a:cxn>
                    <a:cxn ang="0">
                      <a:pos x="337" y="177"/>
                    </a:cxn>
                    <a:cxn ang="0">
                      <a:pos x="403" y="61"/>
                    </a:cxn>
                  </a:cxnLst>
                  <a:rect l="0" t="0" r="r" b="b"/>
                  <a:pathLst>
                    <a:path w="597" h="497">
                      <a:moveTo>
                        <a:pt x="403" y="61"/>
                      </a:moveTo>
                      <a:cubicBezTo>
                        <a:pt x="408" y="42"/>
                        <a:pt x="410" y="22"/>
                        <a:pt x="410" y="2"/>
                      </a:cubicBezTo>
                      <a:cubicBezTo>
                        <a:pt x="410" y="1"/>
                        <a:pt x="410" y="0"/>
                        <a:pt x="410" y="0"/>
                      </a:cubicBezTo>
                      <a:cubicBezTo>
                        <a:pt x="597" y="0"/>
                        <a:pt x="597" y="0"/>
                        <a:pt x="597" y="0"/>
                      </a:cubicBezTo>
                      <a:cubicBezTo>
                        <a:pt x="597" y="0"/>
                        <a:pt x="597" y="1"/>
                        <a:pt x="597" y="2"/>
                      </a:cubicBezTo>
                      <a:cubicBezTo>
                        <a:pt x="597" y="24"/>
                        <a:pt x="595" y="46"/>
                        <a:pt x="592" y="68"/>
                      </a:cubicBezTo>
                      <a:cubicBezTo>
                        <a:pt x="579" y="160"/>
                        <a:pt x="538" y="241"/>
                        <a:pt x="469" y="310"/>
                      </a:cubicBezTo>
                      <a:cubicBezTo>
                        <a:pt x="384" y="395"/>
                        <a:pt x="281" y="437"/>
                        <a:pt x="161" y="437"/>
                      </a:cubicBezTo>
                      <a:cubicBezTo>
                        <a:pt x="161" y="437"/>
                        <a:pt x="160" y="437"/>
                        <a:pt x="160" y="437"/>
                      </a:cubicBezTo>
                      <a:cubicBezTo>
                        <a:pt x="160" y="497"/>
                        <a:pt x="160" y="497"/>
                        <a:pt x="160" y="497"/>
                      </a:cubicBezTo>
                      <a:cubicBezTo>
                        <a:pt x="0" y="341"/>
                        <a:pt x="0" y="341"/>
                        <a:pt x="0" y="341"/>
                      </a:cubicBezTo>
                      <a:cubicBezTo>
                        <a:pt x="160" y="185"/>
                        <a:pt x="160" y="185"/>
                        <a:pt x="160" y="185"/>
                      </a:cubicBezTo>
                      <a:cubicBezTo>
                        <a:pt x="160" y="250"/>
                        <a:pt x="160" y="250"/>
                        <a:pt x="160" y="250"/>
                      </a:cubicBezTo>
                      <a:cubicBezTo>
                        <a:pt x="160" y="250"/>
                        <a:pt x="161" y="250"/>
                        <a:pt x="161" y="250"/>
                      </a:cubicBezTo>
                      <a:cubicBezTo>
                        <a:pt x="230" y="250"/>
                        <a:pt x="288" y="226"/>
                        <a:pt x="337" y="177"/>
                      </a:cubicBezTo>
                      <a:cubicBezTo>
                        <a:pt x="371" y="143"/>
                        <a:pt x="393" y="104"/>
                        <a:pt x="403" y="61"/>
                      </a:cubicBezTo>
                      <a:close/>
                    </a:path>
                  </a:pathLst>
                </a:custGeom>
                <a:solidFill>
                  <a:schemeClr val="accent4"/>
                </a:solidFill>
                <a:ln w="9525">
                  <a:noFill/>
                  <a:round/>
                  <a:headEnd/>
                  <a:tailEnd/>
                </a:ln>
              </p:spPr>
              <p:txBody>
                <a:bodyPr lIns="96422" tIns="48211" rIns="96422" bIns="48211"/>
                <a:lstStyle/>
                <a:p>
                  <a:pPr>
                    <a:lnSpc>
                      <a:spcPct val="120000"/>
                    </a:lnSpc>
                    <a:defRPr/>
                  </a:pPr>
                  <a:endParaRPr lang="en-US" sz="3000" dirty="0">
                    <a:latin typeface="Arial" panose="020B0604020202020204" pitchFamily="34" charset="0"/>
                    <a:ea typeface="微软雅黑" panose="020B0503020204020204" pitchFamily="34" charset="-122"/>
                    <a:sym typeface="Arial" panose="020B0604020202020204" pitchFamily="34" charset="0"/>
                  </a:endParaRPr>
                </a:p>
              </p:txBody>
            </p:sp>
            <p:sp>
              <p:nvSpPr>
                <p:cNvPr id="23" name="Text Placeholder 3"/>
                <p:cNvSpPr txBox="1">
                  <a:spLocks/>
                </p:cNvSpPr>
                <p:nvPr/>
              </p:nvSpPr>
              <p:spPr bwMode="auto">
                <a:xfrm>
                  <a:off x="5127928" y="5347872"/>
                  <a:ext cx="2853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spAutoFit/>
                </a:bodyPr>
                <a:lstStyle>
                  <a:lvl1pPr defTabSz="963613" eaLnBrk="0" hangingPunct="0">
                    <a:defRPr>
                      <a:solidFill>
                        <a:schemeClr val="tx1"/>
                      </a:solidFill>
                      <a:latin typeface="Calibri" panose="020F0502020204030204" pitchFamily="34" charset="0"/>
                      <a:ea typeface="宋体" panose="02010600030101010101" pitchFamily="2" charset="-122"/>
                    </a:defRPr>
                  </a:lvl1pPr>
                  <a:lvl2pPr marL="742950" indent="-285750" defTabSz="963613" eaLnBrk="0" hangingPunct="0">
                    <a:defRPr>
                      <a:solidFill>
                        <a:schemeClr val="tx1"/>
                      </a:solidFill>
                      <a:latin typeface="Calibri" panose="020F0502020204030204" pitchFamily="34" charset="0"/>
                      <a:ea typeface="宋体" panose="02010600030101010101" pitchFamily="2" charset="-122"/>
                    </a:defRPr>
                  </a:lvl2pPr>
                  <a:lvl3pPr marL="1143000" indent="-228600" defTabSz="963613" eaLnBrk="0" hangingPunct="0">
                    <a:defRPr>
                      <a:solidFill>
                        <a:schemeClr val="tx1"/>
                      </a:solidFill>
                      <a:latin typeface="Calibri" panose="020F0502020204030204" pitchFamily="34" charset="0"/>
                      <a:ea typeface="宋体" panose="02010600030101010101" pitchFamily="2" charset="-122"/>
                    </a:defRPr>
                  </a:lvl3pPr>
                  <a:lvl4pPr marL="1600200" indent="-228600" defTabSz="963613" eaLnBrk="0" hangingPunct="0">
                    <a:defRPr>
                      <a:solidFill>
                        <a:schemeClr val="tx1"/>
                      </a:solidFill>
                      <a:latin typeface="Calibri" panose="020F0502020204030204" pitchFamily="34" charset="0"/>
                      <a:ea typeface="宋体" panose="02010600030101010101" pitchFamily="2" charset="-122"/>
                    </a:defRPr>
                  </a:lvl4pPr>
                  <a:lvl5pPr marL="2057400" indent="-228600" defTabSz="963613" eaLnBrk="0" hangingPunct="0">
                    <a:defRPr>
                      <a:solidFill>
                        <a:schemeClr val="tx1"/>
                      </a:solidFill>
                      <a:latin typeface="Calibri" panose="020F0502020204030204" pitchFamily="34" charset="0"/>
                      <a:ea typeface="宋体" panose="02010600030101010101" pitchFamily="2" charset="-122"/>
                    </a:defRPr>
                  </a:lvl5pPr>
                  <a:lvl6pPr marL="2514600" indent="-228600" defTabSz="9636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636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636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63613"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20000"/>
                    </a:spcBef>
                  </a:pPr>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04</a:t>
                  </a:r>
                </a:p>
              </p:txBody>
            </p:sp>
            <p:sp>
              <p:nvSpPr>
                <p:cNvPr id="37" name="Freeform 24"/>
                <p:cNvSpPr>
                  <a:spLocks noEditPoints="1"/>
                </p:cNvSpPr>
                <p:nvPr/>
              </p:nvSpPr>
              <p:spPr bwMode="auto">
                <a:xfrm>
                  <a:off x="5981001" y="5086966"/>
                  <a:ext cx="325438" cy="354013"/>
                </a:xfrm>
                <a:custGeom>
                  <a:avLst/>
                  <a:gdLst>
                    <a:gd name="T0" fmla="*/ 55 w 59"/>
                    <a:gd name="T1" fmla="*/ 55 h 64"/>
                    <a:gd name="T2" fmla="*/ 39 w 59"/>
                    <a:gd name="T3" fmla="*/ 55 h 64"/>
                    <a:gd name="T4" fmla="*/ 30 w 59"/>
                    <a:gd name="T5" fmla="*/ 64 h 64"/>
                    <a:gd name="T6" fmla="*/ 21 w 59"/>
                    <a:gd name="T7" fmla="*/ 55 h 64"/>
                    <a:gd name="T8" fmla="*/ 5 w 59"/>
                    <a:gd name="T9" fmla="*/ 55 h 64"/>
                    <a:gd name="T10" fmla="*/ 0 w 59"/>
                    <a:gd name="T11" fmla="*/ 50 h 64"/>
                    <a:gd name="T12" fmla="*/ 11 w 59"/>
                    <a:gd name="T13" fmla="*/ 20 h 64"/>
                    <a:gd name="T14" fmla="*/ 27 w 59"/>
                    <a:gd name="T15" fmla="*/ 5 h 64"/>
                    <a:gd name="T16" fmla="*/ 26 w 59"/>
                    <a:gd name="T17" fmla="*/ 3 h 64"/>
                    <a:gd name="T18" fmla="*/ 30 w 59"/>
                    <a:gd name="T19" fmla="*/ 0 h 64"/>
                    <a:gd name="T20" fmla="*/ 33 w 59"/>
                    <a:gd name="T21" fmla="*/ 3 h 64"/>
                    <a:gd name="T22" fmla="*/ 33 w 59"/>
                    <a:gd name="T23" fmla="*/ 5 h 64"/>
                    <a:gd name="T24" fmla="*/ 48 w 59"/>
                    <a:gd name="T25" fmla="*/ 20 h 64"/>
                    <a:gd name="T26" fmla="*/ 59 w 59"/>
                    <a:gd name="T27" fmla="*/ 50 h 64"/>
                    <a:gd name="T28" fmla="*/ 55 w 59"/>
                    <a:gd name="T29" fmla="*/ 55 h 64"/>
                    <a:gd name="T30" fmla="*/ 30 w 59"/>
                    <a:gd name="T31" fmla="*/ 60 h 64"/>
                    <a:gd name="T32" fmla="*/ 25 w 59"/>
                    <a:gd name="T33" fmla="*/ 55 h 64"/>
                    <a:gd name="T34" fmla="*/ 24 w 59"/>
                    <a:gd name="T35" fmla="*/ 54 h 64"/>
                    <a:gd name="T36" fmla="*/ 23 w 59"/>
                    <a:gd name="T37" fmla="*/ 55 h 64"/>
                    <a:gd name="T38" fmla="*/ 30 w 59"/>
                    <a:gd name="T39" fmla="*/ 61 h 64"/>
                    <a:gd name="T40" fmla="*/ 30 w 59"/>
                    <a:gd name="T41" fmla="*/ 60 h 64"/>
                    <a:gd name="T42" fmla="*/ 30 w 59"/>
                    <a:gd name="T43" fmla="*/ 60 h 6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9"/>
                    <a:gd name="T67" fmla="*/ 0 h 64"/>
                    <a:gd name="T68" fmla="*/ 59 w 59"/>
                    <a:gd name="T69" fmla="*/ 64 h 6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9" h="64">
                      <a:moveTo>
                        <a:pt x="55" y="55"/>
                      </a:moveTo>
                      <a:cubicBezTo>
                        <a:pt x="39" y="55"/>
                        <a:pt x="39" y="55"/>
                        <a:pt x="39" y="55"/>
                      </a:cubicBezTo>
                      <a:cubicBezTo>
                        <a:pt x="39" y="60"/>
                        <a:pt x="35" y="64"/>
                        <a:pt x="30" y="64"/>
                      </a:cubicBezTo>
                      <a:cubicBezTo>
                        <a:pt x="25" y="64"/>
                        <a:pt x="21" y="60"/>
                        <a:pt x="21" y="55"/>
                      </a:cubicBezTo>
                      <a:cubicBezTo>
                        <a:pt x="5" y="55"/>
                        <a:pt x="5" y="55"/>
                        <a:pt x="5" y="55"/>
                      </a:cubicBezTo>
                      <a:cubicBezTo>
                        <a:pt x="2" y="55"/>
                        <a:pt x="0" y="53"/>
                        <a:pt x="0" y="50"/>
                      </a:cubicBezTo>
                      <a:cubicBezTo>
                        <a:pt x="5" y="46"/>
                        <a:pt x="11" y="38"/>
                        <a:pt x="11" y="20"/>
                      </a:cubicBezTo>
                      <a:cubicBezTo>
                        <a:pt x="11" y="13"/>
                        <a:pt x="17" y="6"/>
                        <a:pt x="27" y="5"/>
                      </a:cubicBezTo>
                      <a:cubicBezTo>
                        <a:pt x="26" y="4"/>
                        <a:pt x="26" y="4"/>
                        <a:pt x="26" y="3"/>
                      </a:cubicBezTo>
                      <a:cubicBezTo>
                        <a:pt x="26" y="1"/>
                        <a:pt x="28" y="0"/>
                        <a:pt x="30" y="0"/>
                      </a:cubicBezTo>
                      <a:cubicBezTo>
                        <a:pt x="32" y="0"/>
                        <a:pt x="33" y="1"/>
                        <a:pt x="33" y="3"/>
                      </a:cubicBezTo>
                      <a:cubicBezTo>
                        <a:pt x="33" y="4"/>
                        <a:pt x="33" y="4"/>
                        <a:pt x="33" y="5"/>
                      </a:cubicBezTo>
                      <a:cubicBezTo>
                        <a:pt x="42" y="6"/>
                        <a:pt x="48" y="13"/>
                        <a:pt x="48" y="20"/>
                      </a:cubicBezTo>
                      <a:cubicBezTo>
                        <a:pt x="48" y="38"/>
                        <a:pt x="54" y="46"/>
                        <a:pt x="59" y="50"/>
                      </a:cubicBezTo>
                      <a:cubicBezTo>
                        <a:pt x="59" y="53"/>
                        <a:pt x="57" y="55"/>
                        <a:pt x="55" y="55"/>
                      </a:cubicBezTo>
                      <a:close/>
                      <a:moveTo>
                        <a:pt x="30" y="60"/>
                      </a:moveTo>
                      <a:cubicBezTo>
                        <a:pt x="27" y="60"/>
                        <a:pt x="25" y="57"/>
                        <a:pt x="25" y="55"/>
                      </a:cubicBezTo>
                      <a:cubicBezTo>
                        <a:pt x="25" y="54"/>
                        <a:pt x="24" y="54"/>
                        <a:pt x="24" y="54"/>
                      </a:cubicBezTo>
                      <a:cubicBezTo>
                        <a:pt x="24" y="54"/>
                        <a:pt x="23" y="54"/>
                        <a:pt x="23" y="55"/>
                      </a:cubicBezTo>
                      <a:cubicBezTo>
                        <a:pt x="23" y="58"/>
                        <a:pt x="26" y="61"/>
                        <a:pt x="30" y="61"/>
                      </a:cubicBezTo>
                      <a:cubicBezTo>
                        <a:pt x="30" y="61"/>
                        <a:pt x="30" y="61"/>
                        <a:pt x="30" y="60"/>
                      </a:cubicBezTo>
                      <a:cubicBezTo>
                        <a:pt x="30" y="60"/>
                        <a:pt x="30" y="60"/>
                        <a:pt x="30" y="6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96422" tIns="48211" rIns="96422" bIns="48211"/>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pPr>
                  <a:endParaRPr lang="en-US" altLang="zh-CN" sz="3000">
                    <a:latin typeface="Arial" panose="020B0604020202020204" pitchFamily="34" charset="0"/>
                    <a:ea typeface="微软雅黑" panose="020B0503020204020204" pitchFamily="34" charset="-122"/>
                    <a:sym typeface="Arial" panose="020B0604020202020204" pitchFamily="34" charset="0"/>
                  </a:endParaRPr>
                </a:p>
              </p:txBody>
            </p:sp>
          </p:grpSp>
        </p:grpSp>
      </p:grpSp>
    </p:spTree>
    <p:extLst>
      <p:ext uri="{BB962C8B-B14F-4D97-AF65-F5344CB8AC3E}">
        <p14:creationId xmlns:p14="http://schemas.microsoft.com/office/powerpoint/2010/main" val="3141864304"/>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barn(inVertical)">
                                      <p:cBhvr>
                                        <p:cTn id="13" dur="500"/>
                                        <p:tgtEl>
                                          <p:spTgt spid="5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wipe(down)">
                                      <p:cBhvr>
                                        <p:cTn id="18" dur="500"/>
                                        <p:tgtEl>
                                          <p:spTgt spid="5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wipe(down)">
                                      <p:cBhvr>
                                        <p:cTn id="2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48451" y="594290"/>
            <a:ext cx="650376" cy="648846"/>
          </a:xfrm>
          <a:prstGeom prst="rect">
            <a:avLst/>
          </a:prstGeom>
        </p:spPr>
      </p:pic>
      <p:sp>
        <p:nvSpPr>
          <p:cNvPr id="3" name="文本框 2"/>
          <p:cNvSpPr txBox="1"/>
          <p:nvPr/>
        </p:nvSpPr>
        <p:spPr>
          <a:xfrm>
            <a:off x="1818568" y="573889"/>
            <a:ext cx="3891449" cy="400110"/>
          </a:xfrm>
          <a:prstGeom prst="rect">
            <a:avLst/>
          </a:prstGeom>
          <a:no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rPr>
              <a:t>5--KD</a:t>
            </a:r>
            <a:r>
              <a:rPr lang="zh-CN" altLang="en-US" sz="2000" b="1" dirty="0">
                <a:latin typeface="微软雅黑" panose="020B0503020204020204" pitchFamily="34" charset="-122"/>
                <a:ea typeface="微软雅黑" panose="020B0503020204020204" pitchFamily="34" charset="-122"/>
              </a:rPr>
              <a:t>树举例</a:t>
            </a:r>
            <a:endParaRPr lang="en-US" altLang="zh-CN" sz="2000" b="1"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13917" t="5669" r="7098"/>
          <a:stretch/>
        </p:blipFill>
        <p:spPr>
          <a:xfrm>
            <a:off x="7142801" y="2070237"/>
            <a:ext cx="4359735" cy="2693773"/>
          </a:xfrm>
          <a:prstGeom prst="rect">
            <a:avLst/>
          </a:prstGeom>
        </p:spPr>
      </p:pic>
      <p:pic>
        <p:nvPicPr>
          <p:cNvPr id="6" name="图片 5"/>
          <p:cNvPicPr>
            <a:picLocks noChangeAspect="1"/>
          </p:cNvPicPr>
          <p:nvPr/>
        </p:nvPicPr>
        <p:blipFill>
          <a:blip r:embed="rId4"/>
          <a:stretch>
            <a:fillRect/>
          </a:stretch>
        </p:blipFill>
        <p:spPr>
          <a:xfrm>
            <a:off x="232517" y="1778824"/>
            <a:ext cx="6565900" cy="3276600"/>
          </a:xfrm>
          <a:prstGeom prst="rect">
            <a:avLst/>
          </a:prstGeom>
        </p:spPr>
      </p:pic>
    </p:spTree>
    <p:extLst>
      <p:ext uri="{BB962C8B-B14F-4D97-AF65-F5344CB8AC3E}">
        <p14:creationId xmlns:p14="http://schemas.microsoft.com/office/powerpoint/2010/main" val="2086278081"/>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5"/>
          <p:cNvGrpSpPr/>
          <p:nvPr/>
        </p:nvGrpSpPr>
        <p:grpSpPr>
          <a:xfrm>
            <a:off x="1605242" y="2427182"/>
            <a:ext cx="2069796" cy="2736903"/>
            <a:chOff x="1142976" y="1559476"/>
            <a:chExt cx="1175608" cy="1804601"/>
          </a:xfrm>
        </p:grpSpPr>
        <p:sp>
          <p:nvSpPr>
            <p:cNvPr id="7" name="TextBox 6"/>
            <p:cNvSpPr txBox="1"/>
            <p:nvPr/>
          </p:nvSpPr>
          <p:spPr>
            <a:xfrm>
              <a:off x="1142976" y="1559476"/>
              <a:ext cx="1000797" cy="304403"/>
            </a:xfrm>
            <a:prstGeom prst="rect">
              <a:avLst/>
            </a:prstGeom>
            <a:noFill/>
          </p:spPr>
          <p:txBody>
            <a:bodyPr wrap="none" rtlCol="0">
              <a:spAutoFit/>
            </a:bodyPr>
            <a:lstStyle/>
            <a:p>
              <a:pPr marL="342900" indent="-342900">
                <a:buFont typeface="+mj-lt"/>
                <a:buAutoNum type="arabicPeriod"/>
              </a:pPr>
              <a:r>
                <a:rPr lang="zh-CN" altLang="en-US" sz="2400" dirty="0">
                  <a:latin typeface="Impact" pitchFamily="34" charset="0"/>
                  <a:ea typeface="微软雅黑" pitchFamily="34" charset="-122"/>
                </a:rPr>
                <a:t>研究背景</a:t>
              </a:r>
            </a:p>
          </p:txBody>
        </p:sp>
        <p:sp>
          <p:nvSpPr>
            <p:cNvPr id="8" name="TextBox 7"/>
            <p:cNvSpPr txBox="1"/>
            <p:nvPr/>
          </p:nvSpPr>
          <p:spPr>
            <a:xfrm>
              <a:off x="1142976" y="2059542"/>
              <a:ext cx="934332" cy="304403"/>
            </a:xfrm>
            <a:prstGeom prst="rect">
              <a:avLst/>
            </a:prstGeom>
            <a:noFill/>
          </p:spPr>
          <p:txBody>
            <a:bodyPr wrap="none" rtlCol="0">
              <a:spAutoFit/>
            </a:bodyPr>
            <a:lstStyle/>
            <a:p>
              <a:pPr marL="342900" indent="-342900">
                <a:buFont typeface="+mj-lt"/>
                <a:buAutoNum type="arabicPeriod" startAt="2"/>
              </a:pPr>
              <a:r>
                <a:rPr lang="en-US" altLang="zh-CN" sz="2400" dirty="0">
                  <a:solidFill>
                    <a:schemeClr val="tx1">
                      <a:lumMod val="95000"/>
                      <a:lumOff val="5000"/>
                    </a:schemeClr>
                  </a:solidFill>
                  <a:latin typeface="Impact" pitchFamily="34" charset="0"/>
                  <a:ea typeface="微软雅黑" pitchFamily="34" charset="-122"/>
                </a:rPr>
                <a:t>KNN</a:t>
              </a:r>
              <a:r>
                <a:rPr lang="zh-CN" altLang="en-US" sz="2400" dirty="0">
                  <a:solidFill>
                    <a:schemeClr val="tx1">
                      <a:lumMod val="95000"/>
                      <a:lumOff val="5000"/>
                    </a:schemeClr>
                  </a:solidFill>
                  <a:latin typeface="Impact" pitchFamily="34" charset="0"/>
                  <a:ea typeface="微软雅黑" pitchFamily="34" charset="-122"/>
                </a:rPr>
                <a:t>算法</a:t>
              </a:r>
            </a:p>
          </p:txBody>
        </p:sp>
        <p:sp>
          <p:nvSpPr>
            <p:cNvPr id="9" name="TextBox 8"/>
            <p:cNvSpPr txBox="1"/>
            <p:nvPr/>
          </p:nvSpPr>
          <p:spPr>
            <a:xfrm>
              <a:off x="1142976" y="2547466"/>
              <a:ext cx="1175608" cy="304403"/>
            </a:xfrm>
            <a:prstGeom prst="rect">
              <a:avLst/>
            </a:prstGeom>
            <a:noFill/>
          </p:spPr>
          <p:txBody>
            <a:bodyPr wrap="none" rtlCol="0">
              <a:spAutoFit/>
            </a:bodyPr>
            <a:lstStyle/>
            <a:p>
              <a:pPr marL="342900" indent="-342900">
                <a:buFont typeface="+mj-lt"/>
                <a:buAutoNum type="arabicPeriod" startAt="3"/>
              </a:pPr>
              <a:r>
                <a:rPr lang="zh-CN" altLang="en-US" sz="2400" dirty="0">
                  <a:solidFill>
                    <a:schemeClr val="tx1">
                      <a:lumMod val="95000"/>
                      <a:lumOff val="5000"/>
                    </a:schemeClr>
                  </a:solidFill>
                  <a:latin typeface="Impact" pitchFamily="34" charset="0"/>
                  <a:ea typeface="微软雅黑" pitchFamily="34" charset="-122"/>
                </a:rPr>
                <a:t>决策树算法</a:t>
              </a:r>
            </a:p>
          </p:txBody>
        </p:sp>
        <p:sp>
          <p:nvSpPr>
            <p:cNvPr id="13" name="TextBox 12"/>
            <p:cNvSpPr txBox="1"/>
            <p:nvPr/>
          </p:nvSpPr>
          <p:spPr>
            <a:xfrm>
              <a:off x="1142976" y="3059674"/>
              <a:ext cx="104887" cy="304403"/>
            </a:xfrm>
            <a:prstGeom prst="rect">
              <a:avLst/>
            </a:prstGeom>
            <a:noFill/>
          </p:spPr>
          <p:txBody>
            <a:bodyPr wrap="none" rtlCol="0">
              <a:spAutoFit/>
            </a:bodyPr>
            <a:lstStyle/>
            <a:p>
              <a:endParaRPr lang="zh-CN" altLang="en-US" sz="2400" dirty="0">
                <a:solidFill>
                  <a:schemeClr val="tx1">
                    <a:lumMod val="95000"/>
                    <a:lumOff val="5000"/>
                  </a:schemeClr>
                </a:solidFill>
                <a:latin typeface="Impact" pitchFamily="34" charset="0"/>
                <a:ea typeface="微软雅黑" pitchFamily="34" charset="-122"/>
              </a:endParaRPr>
            </a:p>
          </p:txBody>
        </p:sp>
      </p:grpSp>
      <p:pic>
        <p:nvPicPr>
          <p:cNvPr id="14" name="图片 13" descr="目录-01.jpg"/>
          <p:cNvPicPr>
            <a:picLocks noChangeAspect="1"/>
          </p:cNvPicPr>
          <p:nvPr/>
        </p:nvPicPr>
        <p:blipFill>
          <a:blip r:embed="rId3" cstate="print"/>
          <a:stretch>
            <a:fillRect/>
          </a:stretch>
        </p:blipFill>
        <p:spPr>
          <a:xfrm>
            <a:off x="1248036" y="1122377"/>
            <a:ext cx="3098281" cy="577176"/>
          </a:xfrm>
          <a:prstGeom prst="rect">
            <a:avLst/>
          </a:prstGeom>
        </p:spPr>
      </p:pic>
    </p:spTree>
    <p:extLst>
      <p:ext uri="{BB962C8B-B14F-4D97-AF65-F5344CB8AC3E}">
        <p14:creationId xmlns:p14="http://schemas.microsoft.com/office/powerpoint/2010/main" val="4237911808"/>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60808" y="989706"/>
            <a:ext cx="650376" cy="648846"/>
          </a:xfrm>
          <a:prstGeom prst="rect">
            <a:avLst/>
          </a:prstGeom>
        </p:spPr>
      </p:pic>
      <p:sp>
        <p:nvSpPr>
          <p:cNvPr id="9" name="文本框 8"/>
          <p:cNvSpPr txBox="1"/>
          <p:nvPr/>
        </p:nvSpPr>
        <p:spPr>
          <a:xfrm>
            <a:off x="1830925" y="969305"/>
            <a:ext cx="3891449" cy="400110"/>
          </a:xfrm>
          <a:prstGeom prst="rect">
            <a:avLst/>
          </a:prstGeom>
          <a:no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rPr>
              <a:t>5--</a:t>
            </a:r>
            <a:r>
              <a:rPr lang="zh-CN" altLang="en-US" sz="2000" b="1" dirty="0">
                <a:latin typeface="微软雅黑" panose="020B0503020204020204" pitchFamily="34" charset="-122"/>
                <a:ea typeface="微软雅黑" panose="020B0503020204020204" pitchFamily="34" charset="-122"/>
              </a:rPr>
              <a:t>算法实现</a:t>
            </a:r>
            <a:r>
              <a:rPr lang="en-US" altLang="zh-CN" sz="2000" b="1" dirty="0">
                <a:latin typeface="微软雅黑" panose="020B0503020204020204" pitchFamily="34" charset="-122"/>
                <a:ea typeface="微软雅黑" panose="020B0503020204020204" pitchFamily="34" charset="-122"/>
              </a:rPr>
              <a:t>—KD</a:t>
            </a:r>
            <a:r>
              <a:rPr lang="zh-CN" altLang="en-US" sz="2000" b="1" dirty="0">
                <a:latin typeface="微软雅黑" panose="020B0503020204020204" pitchFamily="34" charset="-122"/>
                <a:ea typeface="微软雅黑" panose="020B0503020204020204" pitchFamily="34" charset="-122"/>
              </a:rPr>
              <a:t>树</a:t>
            </a:r>
            <a:endParaRPr lang="en-US" altLang="zh-CN" sz="2000"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1830925" y="1601531"/>
            <a:ext cx="2826470" cy="600164"/>
          </a:xfrm>
          <a:prstGeom prst="rect">
            <a:avLst/>
          </a:prstGeom>
          <a:noFill/>
        </p:spPr>
        <p:txBody>
          <a:bodyPr wrap="square" rtlCol="0" anchor="ctr">
            <a:spAutoFit/>
          </a:bodyPr>
          <a:lstStyle/>
          <a:p>
            <a:pPr>
              <a:lnSpc>
                <a:spcPct val="150000"/>
              </a:lnSpc>
            </a:pPr>
            <a:r>
              <a:rPr lang="en-US" altLang="zh-CN" sz="2200" dirty="0">
                <a:latin typeface="Times New Roman" panose="02020603050405020304" pitchFamily="18" charset="0"/>
                <a:cs typeface="Times New Roman" panose="02020603050405020304" pitchFamily="18" charset="0"/>
              </a:rPr>
              <a:t>(4)KD</a:t>
            </a:r>
            <a:r>
              <a:rPr lang="zh-CN" altLang="en-US" sz="2200" dirty="0">
                <a:latin typeface="Times New Roman" panose="02020603050405020304" pitchFamily="18" charset="0"/>
                <a:cs typeface="Times New Roman" panose="02020603050405020304" pitchFamily="18" charset="0"/>
              </a:rPr>
              <a:t>树搜索近邻</a:t>
            </a:r>
            <a:r>
              <a:rPr lang="en-US" altLang="zh-CN" sz="2200" dirty="0">
                <a:latin typeface="Times New Roman" panose="02020603050405020304" pitchFamily="18" charset="0"/>
                <a:cs typeface="Times New Roman" panose="02020603050405020304" pitchFamily="18" charset="0"/>
              </a:rPr>
              <a:t>:</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6533" y="1321624"/>
            <a:ext cx="6425535" cy="4631904"/>
          </a:xfrm>
          <a:prstGeom prst="rect">
            <a:avLst/>
          </a:prstGeom>
        </p:spPr>
      </p:pic>
      <p:sp>
        <p:nvSpPr>
          <p:cNvPr id="3" name="矩形 2"/>
          <p:cNvSpPr/>
          <p:nvPr/>
        </p:nvSpPr>
        <p:spPr>
          <a:xfrm>
            <a:off x="1786508" y="2333450"/>
            <a:ext cx="2870887" cy="2462213"/>
          </a:xfrm>
          <a:prstGeom prst="rect">
            <a:avLst/>
          </a:prstGeom>
        </p:spPr>
        <p:txBody>
          <a:bodyPr wrap="square">
            <a:spAutoFit/>
          </a:bodyPr>
          <a:lstStyle/>
          <a:p>
            <a:pPr marL="342900" indent="-342900">
              <a:buFont typeface="Wingdings" panose="05000000000000000000" pitchFamily="2" charset="2"/>
              <a:buChar char="Ø"/>
            </a:pPr>
            <a:r>
              <a:rPr lang="zh-CN" altLang="en-US" dirty="0">
                <a:solidFill>
                  <a:srgbClr val="FF0000"/>
                </a:solidFill>
                <a:latin typeface="Times New Roman" panose="02020603050405020304" pitchFamily="18" charset="0"/>
                <a:cs typeface="Times New Roman" panose="02020603050405020304" pitchFamily="18" charset="0"/>
              </a:rPr>
              <a:t> 研究表明</a:t>
            </a:r>
            <a:r>
              <a:rPr lang="en-US" altLang="zh-CN" dirty="0">
                <a:solidFill>
                  <a:srgbClr val="FF0000"/>
                </a:solidFill>
                <a:latin typeface="Times New Roman" panose="02020603050405020304" pitchFamily="18" charset="0"/>
                <a:cs typeface="Times New Roman" panose="02020603050405020304" pitchFamily="18" charset="0"/>
              </a:rPr>
              <a:t>N</a:t>
            </a:r>
            <a:r>
              <a:rPr lang="zh-CN" altLang="en-US" dirty="0">
                <a:solidFill>
                  <a:srgbClr val="FF0000"/>
                </a:solidFill>
                <a:latin typeface="Times New Roman" panose="02020603050405020304" pitchFamily="18" charset="0"/>
                <a:cs typeface="Times New Roman" panose="02020603050405020304" pitchFamily="18" charset="0"/>
              </a:rPr>
              <a:t>个节点的</a:t>
            </a:r>
            <a:r>
              <a:rPr lang="en-US" altLang="zh-CN" dirty="0">
                <a:solidFill>
                  <a:srgbClr val="FF0000"/>
                </a:solidFill>
                <a:latin typeface="Times New Roman" panose="02020603050405020304" pitchFamily="18" charset="0"/>
                <a:cs typeface="Times New Roman" panose="02020603050405020304" pitchFamily="18" charset="0"/>
              </a:rPr>
              <a:t>K</a:t>
            </a:r>
            <a:r>
              <a:rPr lang="zh-CN" altLang="en-US" dirty="0">
                <a:solidFill>
                  <a:srgbClr val="FF0000"/>
                </a:solidFill>
                <a:latin typeface="Times New Roman" panose="02020603050405020304" pitchFamily="18" charset="0"/>
                <a:cs typeface="Times New Roman" panose="02020603050405020304" pitchFamily="18" charset="0"/>
              </a:rPr>
              <a:t>维</a:t>
            </a:r>
            <a:r>
              <a:rPr lang="en-US" altLang="zh-CN" dirty="0">
                <a:solidFill>
                  <a:srgbClr val="FF0000"/>
                </a:solidFill>
                <a:latin typeface="Times New Roman" panose="02020603050405020304" pitchFamily="18" charset="0"/>
                <a:cs typeface="Times New Roman" panose="02020603050405020304" pitchFamily="18" charset="0"/>
              </a:rPr>
              <a:t>k-d</a:t>
            </a:r>
            <a:r>
              <a:rPr lang="zh-CN" altLang="en-US" dirty="0">
                <a:solidFill>
                  <a:srgbClr val="FF0000"/>
                </a:solidFill>
                <a:latin typeface="Times New Roman" panose="02020603050405020304" pitchFamily="18" charset="0"/>
                <a:cs typeface="Times New Roman" panose="02020603050405020304" pitchFamily="18" charset="0"/>
              </a:rPr>
              <a:t>树搜索过程时间复杂度为：</a:t>
            </a:r>
            <a:endParaRPr lang="en-US" altLang="zh-CN" dirty="0">
              <a:solidFill>
                <a:srgbClr val="FF0000"/>
              </a:solidFill>
              <a:latin typeface="Times New Roman" panose="02020603050405020304" pitchFamily="18" charset="0"/>
              <a:cs typeface="Times New Roman" panose="02020603050405020304" pitchFamily="18" charset="0"/>
            </a:endParaRPr>
          </a:p>
          <a:p>
            <a:r>
              <a:rPr lang="en-US" altLang="zh-CN" dirty="0">
                <a:solidFill>
                  <a:srgbClr val="FF0000"/>
                </a:solidFill>
                <a:latin typeface="Times New Roman" panose="02020603050405020304" pitchFamily="18" charset="0"/>
                <a:cs typeface="Times New Roman" panose="02020603050405020304" pitchFamily="18" charset="0"/>
              </a:rPr>
              <a:t>      </a:t>
            </a:r>
            <a:r>
              <a:rPr lang="en-US" altLang="zh-CN" dirty="0" err="1">
                <a:solidFill>
                  <a:srgbClr val="FF0000"/>
                </a:solidFill>
                <a:latin typeface="Times New Roman" panose="02020603050405020304" pitchFamily="18" charset="0"/>
                <a:cs typeface="Times New Roman" panose="02020603050405020304" pitchFamily="18" charset="0"/>
              </a:rPr>
              <a:t>t</a:t>
            </a:r>
            <a:r>
              <a:rPr lang="en-US" altLang="zh-CN" baseline="-25000" dirty="0" err="1">
                <a:solidFill>
                  <a:srgbClr val="FF0000"/>
                </a:solidFill>
                <a:latin typeface="Times New Roman" panose="02020603050405020304" pitchFamily="18" charset="0"/>
                <a:cs typeface="Times New Roman" panose="02020603050405020304" pitchFamily="18" charset="0"/>
              </a:rPr>
              <a:t>worst</a:t>
            </a:r>
            <a:r>
              <a:rPr lang="en-US" altLang="zh-CN" dirty="0">
                <a:solidFill>
                  <a:srgbClr val="FF0000"/>
                </a:solidFill>
                <a:latin typeface="Times New Roman" panose="02020603050405020304" pitchFamily="18" charset="0"/>
                <a:cs typeface="Times New Roman" panose="02020603050405020304" pitchFamily="18" charset="0"/>
              </a:rPr>
              <a:t>=O</a:t>
            </a:r>
            <a:r>
              <a:rPr lang="zh-CN" altLang="en-US" dirty="0">
                <a:solidFill>
                  <a:srgbClr val="FF0000"/>
                </a:solidFill>
                <a:latin typeface="Times New Roman" panose="02020603050405020304" pitchFamily="18" charset="0"/>
                <a:cs typeface="Times New Roman" panose="02020603050405020304" pitchFamily="18" charset="0"/>
              </a:rPr>
              <a:t>（</a:t>
            </a:r>
            <a:r>
              <a:rPr lang="en-US" altLang="zh-CN" dirty="0">
                <a:solidFill>
                  <a:srgbClr val="FF0000"/>
                </a:solidFill>
                <a:latin typeface="Times New Roman" panose="02020603050405020304" pitchFamily="18" charset="0"/>
                <a:cs typeface="Times New Roman" panose="02020603050405020304" pitchFamily="18" charset="0"/>
              </a:rPr>
              <a:t>kN</a:t>
            </a:r>
            <a:r>
              <a:rPr lang="en-US" altLang="zh-CN" baseline="30000" dirty="0">
                <a:solidFill>
                  <a:srgbClr val="FF0000"/>
                </a:solidFill>
                <a:latin typeface="Times New Roman" panose="02020603050405020304" pitchFamily="18" charset="0"/>
                <a:cs typeface="Times New Roman" panose="02020603050405020304" pitchFamily="18" charset="0"/>
              </a:rPr>
              <a:t>1-1/k</a:t>
            </a:r>
            <a:r>
              <a:rPr lang="zh-CN" altLang="en-US" dirty="0">
                <a:solidFill>
                  <a:srgbClr val="FF0000"/>
                </a:solidFill>
                <a:latin typeface="Times New Roman" panose="02020603050405020304" pitchFamily="18" charset="0"/>
                <a:cs typeface="Times New Roman" panose="02020603050405020304" pitchFamily="18" charset="0"/>
              </a:rPr>
              <a:t>）</a:t>
            </a:r>
            <a:endParaRPr lang="en-US" altLang="zh-CN" dirty="0">
              <a:solidFill>
                <a:srgbClr val="FF0000"/>
              </a:solidFill>
              <a:latin typeface="Times New Roman" panose="02020603050405020304" pitchFamily="18" charset="0"/>
              <a:cs typeface="Times New Roman" panose="02020603050405020304" pitchFamily="18" charset="0"/>
            </a:endParaRPr>
          </a:p>
          <a:p>
            <a:endParaRPr lang="en-US" altLang="zh-CN" dirty="0">
              <a:solidFill>
                <a:srgbClr val="FF0000"/>
              </a:solidFill>
              <a:latin typeface="Times New Roman" panose="02020603050405020304" pitchFamily="18" charset="0"/>
              <a:cs typeface="Times New Roman" panose="02020603050405020304" pitchFamily="18" charset="0"/>
            </a:endParaRPr>
          </a:p>
          <a:p>
            <a:pPr marL="342900" indent="-342900">
              <a:spcBef>
                <a:spcPts val="1200"/>
              </a:spcBef>
              <a:spcAft>
                <a:spcPts val="600"/>
              </a:spcAft>
              <a:buFont typeface="Wingdings" panose="05000000000000000000" pitchFamily="2" charset="2"/>
              <a:buChar char="Ø"/>
            </a:pPr>
            <a:r>
              <a:rPr lang="en-US" altLang="zh-CN" dirty="0">
                <a:solidFill>
                  <a:srgbClr val="FF0000"/>
                </a:solidFill>
                <a:latin typeface="Times New Roman" panose="02020603050405020304" pitchFamily="18" charset="0"/>
                <a:cs typeface="Times New Roman" panose="02020603050405020304" pitchFamily="18" charset="0"/>
              </a:rPr>
              <a:t>D</a:t>
            </a:r>
            <a:r>
              <a:rPr lang="zh-CN" altLang="en-US" dirty="0">
                <a:solidFill>
                  <a:srgbClr val="FF0000"/>
                </a:solidFill>
                <a:latin typeface="Times New Roman" panose="02020603050405020304" pitchFamily="18" charset="0"/>
                <a:cs typeface="Times New Roman" panose="02020603050405020304" pitchFamily="18" charset="0"/>
              </a:rPr>
              <a:t>维数据集，数据规模</a:t>
            </a:r>
            <a:r>
              <a:rPr lang="en-US" altLang="zh-CN" dirty="0">
                <a:solidFill>
                  <a:srgbClr val="FF0000"/>
                </a:solidFill>
                <a:latin typeface="Times New Roman" panose="02020603050405020304" pitchFamily="18" charset="0"/>
                <a:cs typeface="Times New Roman" panose="02020603050405020304" pitchFamily="18" charset="0"/>
              </a:rPr>
              <a:t>N&gt;&gt;2</a:t>
            </a:r>
            <a:r>
              <a:rPr lang="en-US" altLang="zh-CN" baseline="30000" dirty="0">
                <a:solidFill>
                  <a:srgbClr val="FF0000"/>
                </a:solidFill>
                <a:latin typeface="Times New Roman" panose="02020603050405020304" pitchFamily="18" charset="0"/>
                <a:cs typeface="Times New Roman" panose="02020603050405020304" pitchFamily="18" charset="0"/>
              </a:rPr>
              <a:t>D</a:t>
            </a:r>
            <a:r>
              <a:rPr lang="zh-CN" altLang="en-US" dirty="0">
                <a:solidFill>
                  <a:srgbClr val="FF0000"/>
                </a:solidFill>
                <a:latin typeface="Times New Roman" panose="02020603050405020304" pitchFamily="18" charset="0"/>
                <a:cs typeface="Times New Roman" panose="02020603050405020304" pitchFamily="18" charset="0"/>
              </a:rPr>
              <a:t>，才能达到高效搜索</a:t>
            </a:r>
          </a:p>
        </p:txBody>
      </p:sp>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5797" y="3483346"/>
            <a:ext cx="5706271" cy="2962688"/>
          </a:xfrm>
          <a:prstGeom prst="rect">
            <a:avLst/>
          </a:prstGeom>
        </p:spPr>
      </p:pic>
    </p:spTree>
    <p:extLst>
      <p:ext uri="{BB962C8B-B14F-4D97-AF65-F5344CB8AC3E}">
        <p14:creationId xmlns:p14="http://schemas.microsoft.com/office/powerpoint/2010/main" val="542349354"/>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92925" y="1542689"/>
            <a:ext cx="2826470" cy="535916"/>
          </a:xfrm>
          <a:prstGeom prst="rect">
            <a:avLst/>
          </a:prstGeom>
          <a:noFill/>
        </p:spPr>
        <p:txBody>
          <a:bodyPr wrap="square" rtlCol="0" anchor="ctr">
            <a:spAutoFit/>
          </a:bodyPr>
          <a:lstStyle/>
          <a:p>
            <a:pPr>
              <a:lnSpc>
                <a:spcPct val="150000"/>
              </a:lnSpc>
            </a:pPr>
            <a:r>
              <a:rPr lang="zh-CN" altLang="en-US" sz="2200" b="1" dirty="0">
                <a:solidFill>
                  <a:srgbClr val="FF0000"/>
                </a:solidFill>
                <a:latin typeface="Times New Roman" panose="02020603050405020304" pitchFamily="18" charset="0"/>
                <a:cs typeface="Times New Roman" panose="02020603050405020304" pitchFamily="18" charset="0"/>
              </a:rPr>
              <a:t>查询点</a:t>
            </a:r>
            <a:r>
              <a:rPr lang="zh-CN" altLang="en-US" sz="2200" b="1"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sz="2200" b="1"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2.1, 3.1</a:t>
            </a:r>
            <a:r>
              <a:rPr lang="zh-CN" altLang="en-US" sz="2200" b="1"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a:t>
            </a:r>
            <a:endParaRPr lang="en-US" altLang="zh-CN" sz="2200" b="1" dirty="0">
              <a:solidFill>
                <a:srgbClr val="FF0000"/>
              </a:solidFill>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60808" y="989706"/>
            <a:ext cx="650376" cy="648846"/>
          </a:xfrm>
          <a:prstGeom prst="rect">
            <a:avLst/>
          </a:prstGeom>
        </p:spPr>
      </p:pic>
      <p:sp>
        <p:nvSpPr>
          <p:cNvPr id="6" name="文本框 5"/>
          <p:cNvSpPr txBox="1"/>
          <p:nvPr/>
        </p:nvSpPr>
        <p:spPr>
          <a:xfrm>
            <a:off x="1830925" y="969305"/>
            <a:ext cx="3891449" cy="400110"/>
          </a:xfrm>
          <a:prstGeom prst="rect">
            <a:avLst/>
          </a:prstGeom>
          <a:no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rPr>
              <a:t>5--</a:t>
            </a:r>
            <a:r>
              <a:rPr lang="zh-CN" altLang="en-US" sz="2000" b="1" dirty="0">
                <a:latin typeface="微软雅黑" panose="020B0503020204020204" pitchFamily="34" charset="-122"/>
                <a:ea typeface="微软雅黑" panose="020B0503020204020204" pitchFamily="34" charset="-122"/>
              </a:rPr>
              <a:t>算法实现</a:t>
            </a:r>
            <a:r>
              <a:rPr lang="en-US" altLang="zh-CN" sz="2000" b="1" dirty="0">
                <a:latin typeface="微软雅黑" panose="020B0503020204020204" pitchFamily="34" charset="-122"/>
                <a:ea typeface="微软雅黑" panose="020B0503020204020204" pitchFamily="34" charset="-122"/>
              </a:rPr>
              <a:t>—KD</a:t>
            </a:r>
            <a:r>
              <a:rPr lang="zh-CN" altLang="en-US" sz="2000" b="1" dirty="0">
                <a:latin typeface="微软雅黑" panose="020B0503020204020204" pitchFamily="34" charset="-122"/>
                <a:ea typeface="微软雅黑" panose="020B0503020204020204" pitchFamily="34" charset="-122"/>
              </a:rPr>
              <a:t>树</a:t>
            </a:r>
            <a:endParaRPr lang="en-US" altLang="zh-CN" sz="2000" b="1"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4"/>
          <a:stretch>
            <a:fillRect/>
          </a:stretch>
        </p:blipFill>
        <p:spPr>
          <a:xfrm>
            <a:off x="1738299" y="2251879"/>
            <a:ext cx="4076700" cy="3987800"/>
          </a:xfrm>
          <a:prstGeom prst="rect">
            <a:avLst/>
          </a:prstGeom>
        </p:spPr>
      </p:pic>
      <p:pic>
        <p:nvPicPr>
          <p:cNvPr id="9" name="图片 8"/>
          <p:cNvPicPr>
            <a:picLocks noChangeAspect="1"/>
          </p:cNvPicPr>
          <p:nvPr/>
        </p:nvPicPr>
        <p:blipFill rotWithShape="1">
          <a:blip r:embed="rId5">
            <a:extLst>
              <a:ext uri="{28A0092B-C50C-407E-A947-70E740481C1C}">
                <a14:useLocalDpi xmlns:a14="http://schemas.microsoft.com/office/drawing/2010/main" val="0"/>
              </a:ext>
            </a:extLst>
          </a:blip>
          <a:srcRect l="13917" t="5669" r="7098"/>
          <a:stretch/>
        </p:blipFill>
        <p:spPr>
          <a:xfrm>
            <a:off x="6679663" y="2343370"/>
            <a:ext cx="4359735" cy="2693773"/>
          </a:xfrm>
          <a:prstGeom prst="rect">
            <a:avLst/>
          </a:prstGeom>
        </p:spPr>
      </p:pic>
    </p:spTree>
    <p:extLst>
      <p:ext uri="{BB962C8B-B14F-4D97-AF65-F5344CB8AC3E}">
        <p14:creationId xmlns:p14="http://schemas.microsoft.com/office/powerpoint/2010/main" val="334204468"/>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25124" y="1810647"/>
            <a:ext cx="2826470" cy="535916"/>
          </a:xfrm>
          <a:prstGeom prst="rect">
            <a:avLst/>
          </a:prstGeom>
          <a:noFill/>
        </p:spPr>
        <p:txBody>
          <a:bodyPr wrap="square" rtlCol="0" anchor="ctr">
            <a:spAutoFit/>
          </a:bodyPr>
          <a:lstStyle/>
          <a:p>
            <a:pPr>
              <a:lnSpc>
                <a:spcPct val="150000"/>
              </a:lnSpc>
            </a:pPr>
            <a:r>
              <a:rPr lang="zh-CN" altLang="en-US" sz="2200" b="1" dirty="0">
                <a:solidFill>
                  <a:srgbClr val="FF0000"/>
                </a:solidFill>
                <a:latin typeface="Times New Roman" panose="02020603050405020304" pitchFamily="18" charset="0"/>
                <a:cs typeface="Times New Roman" panose="02020603050405020304" pitchFamily="18" charset="0"/>
              </a:rPr>
              <a:t>查询点</a:t>
            </a:r>
            <a:r>
              <a:rPr lang="zh-CN" altLang="en-US" sz="2200" b="1"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a:t>
            </a:r>
            <a:r>
              <a:rPr lang="en-US" altLang="zh-CN" sz="2200" b="1"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2, 4.5</a:t>
            </a:r>
            <a:r>
              <a:rPr lang="zh-CN" altLang="en-US" sz="2200" b="1"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a:t>
            </a:r>
            <a:endParaRPr lang="en-US" altLang="zh-CN" sz="2200" b="1" dirty="0">
              <a:solidFill>
                <a:srgbClr val="FF0000"/>
              </a:solidFill>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60808" y="989706"/>
            <a:ext cx="650376" cy="648846"/>
          </a:xfrm>
          <a:prstGeom prst="rect">
            <a:avLst/>
          </a:prstGeom>
        </p:spPr>
      </p:pic>
      <p:sp>
        <p:nvSpPr>
          <p:cNvPr id="6" name="文本框 5"/>
          <p:cNvSpPr txBox="1"/>
          <p:nvPr/>
        </p:nvSpPr>
        <p:spPr>
          <a:xfrm>
            <a:off x="1830925" y="969305"/>
            <a:ext cx="3891449" cy="400110"/>
          </a:xfrm>
          <a:prstGeom prst="rect">
            <a:avLst/>
          </a:prstGeom>
          <a:no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rPr>
              <a:t>5--</a:t>
            </a:r>
            <a:r>
              <a:rPr lang="zh-CN" altLang="en-US" sz="2000" b="1" dirty="0">
                <a:latin typeface="微软雅黑" panose="020B0503020204020204" pitchFamily="34" charset="-122"/>
                <a:ea typeface="微软雅黑" panose="020B0503020204020204" pitchFamily="34" charset="-122"/>
              </a:rPr>
              <a:t>算法实现</a:t>
            </a:r>
            <a:r>
              <a:rPr lang="en-US" altLang="zh-CN" sz="2000" b="1" dirty="0">
                <a:latin typeface="微软雅黑" panose="020B0503020204020204" pitchFamily="34" charset="-122"/>
                <a:ea typeface="微软雅黑" panose="020B0503020204020204" pitchFamily="34" charset="-122"/>
              </a:rPr>
              <a:t>—KD</a:t>
            </a:r>
            <a:r>
              <a:rPr lang="zh-CN" altLang="en-US" sz="2000" b="1" dirty="0">
                <a:latin typeface="微软雅黑" panose="020B0503020204020204" pitchFamily="34" charset="-122"/>
                <a:ea typeface="微软雅黑" panose="020B0503020204020204" pitchFamily="34" charset="-122"/>
              </a:rPr>
              <a:t>树</a:t>
            </a:r>
            <a:endParaRPr lang="en-US" altLang="zh-CN" sz="2000" b="1"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4"/>
          <a:stretch>
            <a:fillRect/>
          </a:stretch>
        </p:blipFill>
        <p:spPr>
          <a:xfrm>
            <a:off x="2325124" y="2539670"/>
            <a:ext cx="6997700" cy="3251200"/>
          </a:xfrm>
          <a:prstGeom prst="rect">
            <a:avLst/>
          </a:prstGeom>
        </p:spPr>
      </p:pic>
    </p:spTree>
    <p:extLst>
      <p:ext uri="{BB962C8B-B14F-4D97-AF65-F5344CB8AC3E}">
        <p14:creationId xmlns:p14="http://schemas.microsoft.com/office/powerpoint/2010/main" val="284676876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14542" y="180455"/>
            <a:ext cx="650376" cy="648846"/>
          </a:xfrm>
          <a:prstGeom prst="rect">
            <a:avLst/>
          </a:prstGeom>
        </p:spPr>
      </p:pic>
      <p:sp>
        <p:nvSpPr>
          <p:cNvPr id="6" name="文本框 5"/>
          <p:cNvSpPr txBox="1"/>
          <p:nvPr/>
        </p:nvSpPr>
        <p:spPr>
          <a:xfrm>
            <a:off x="1564918" y="304823"/>
            <a:ext cx="3891449" cy="400110"/>
          </a:xfrm>
          <a:prstGeom prst="rect">
            <a:avLst/>
          </a:prstGeom>
          <a:no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rPr>
              <a:t>5—</a:t>
            </a:r>
            <a:r>
              <a:rPr lang="zh-CN" altLang="en-US" sz="2000" b="1" dirty="0">
                <a:latin typeface="微软雅黑" panose="020B0503020204020204" pitchFamily="34" charset="-122"/>
                <a:ea typeface="微软雅黑" panose="020B0503020204020204" pitchFamily="34" charset="-122"/>
              </a:rPr>
              <a:t>算法实现</a:t>
            </a:r>
            <a:r>
              <a:rPr lang="en-US" altLang="zh-CN" sz="2000" b="1" dirty="0">
                <a:latin typeface="微软雅黑" panose="020B0503020204020204" pitchFamily="34" charset="-122"/>
                <a:ea typeface="微软雅黑" panose="020B0503020204020204" pitchFamily="34" charset="-122"/>
              </a:rPr>
              <a:t>—KD</a:t>
            </a:r>
            <a:r>
              <a:rPr lang="zh-CN" altLang="en-US" sz="2000" b="1" dirty="0">
                <a:latin typeface="微软雅黑" panose="020B0503020204020204" pitchFamily="34" charset="-122"/>
                <a:ea typeface="微软雅黑" panose="020B0503020204020204" pitchFamily="34" charset="-122"/>
              </a:rPr>
              <a:t>树</a:t>
            </a:r>
            <a:r>
              <a:rPr lang="en-US" altLang="zh-CN" sz="2000" b="1" dirty="0">
                <a:latin typeface="微软雅黑" panose="020B0503020204020204" pitchFamily="34" charset="-122"/>
                <a:ea typeface="微软雅黑" panose="020B0503020204020204" pitchFamily="34" charset="-122"/>
              </a:rPr>
              <a:t>coding</a:t>
            </a:r>
          </a:p>
        </p:txBody>
      </p:sp>
      <p:pic>
        <p:nvPicPr>
          <p:cNvPr id="7" name="图片 6"/>
          <p:cNvPicPr>
            <a:picLocks noChangeAspect="1"/>
          </p:cNvPicPr>
          <p:nvPr/>
        </p:nvPicPr>
        <p:blipFill>
          <a:blip r:embed="rId4"/>
          <a:stretch>
            <a:fillRect/>
          </a:stretch>
        </p:blipFill>
        <p:spPr>
          <a:xfrm>
            <a:off x="4972627" y="704933"/>
            <a:ext cx="6070600" cy="5994400"/>
          </a:xfrm>
          <a:prstGeom prst="rect">
            <a:avLst/>
          </a:prstGeom>
        </p:spPr>
      </p:pic>
    </p:spTree>
    <p:extLst>
      <p:ext uri="{BB962C8B-B14F-4D97-AF65-F5344CB8AC3E}">
        <p14:creationId xmlns:p14="http://schemas.microsoft.com/office/powerpoint/2010/main" val="1834085102"/>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13393" y="208140"/>
            <a:ext cx="650376" cy="648846"/>
          </a:xfrm>
          <a:prstGeom prst="rect">
            <a:avLst/>
          </a:prstGeom>
        </p:spPr>
      </p:pic>
      <p:sp>
        <p:nvSpPr>
          <p:cNvPr id="6" name="文本框 5"/>
          <p:cNvSpPr txBox="1"/>
          <p:nvPr/>
        </p:nvSpPr>
        <p:spPr>
          <a:xfrm>
            <a:off x="1263769" y="332508"/>
            <a:ext cx="3891449" cy="400110"/>
          </a:xfrm>
          <a:prstGeom prst="rect">
            <a:avLst/>
          </a:prstGeom>
          <a:no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rPr>
              <a:t>5—</a:t>
            </a:r>
            <a:r>
              <a:rPr lang="zh-CN" altLang="en-US" sz="2000" b="1" dirty="0">
                <a:latin typeface="微软雅黑" panose="020B0503020204020204" pitchFamily="34" charset="-122"/>
                <a:ea typeface="微软雅黑" panose="020B0503020204020204" pitchFamily="34" charset="-122"/>
              </a:rPr>
              <a:t>算法实现</a:t>
            </a:r>
            <a:r>
              <a:rPr lang="en-US" altLang="zh-CN" sz="2000" b="1" dirty="0">
                <a:latin typeface="微软雅黑" panose="020B0503020204020204" pitchFamily="34" charset="-122"/>
                <a:ea typeface="微软雅黑" panose="020B0503020204020204" pitchFamily="34" charset="-122"/>
              </a:rPr>
              <a:t>—KD</a:t>
            </a:r>
            <a:r>
              <a:rPr lang="zh-CN" altLang="en-US" sz="2000" b="1" dirty="0">
                <a:latin typeface="微软雅黑" panose="020B0503020204020204" pitchFamily="34" charset="-122"/>
                <a:ea typeface="微软雅黑" panose="020B0503020204020204" pitchFamily="34" charset="-122"/>
              </a:rPr>
              <a:t>树</a:t>
            </a:r>
            <a:r>
              <a:rPr lang="en-US" altLang="zh-CN" sz="2000" b="1" dirty="0">
                <a:latin typeface="微软雅黑" panose="020B0503020204020204" pitchFamily="34" charset="-122"/>
                <a:ea typeface="微软雅黑" panose="020B0503020204020204" pitchFamily="34" charset="-122"/>
              </a:rPr>
              <a:t>coding</a:t>
            </a:r>
          </a:p>
        </p:txBody>
      </p:sp>
      <p:pic>
        <p:nvPicPr>
          <p:cNvPr id="4" name="图片 3"/>
          <p:cNvPicPr>
            <a:picLocks noChangeAspect="1"/>
          </p:cNvPicPr>
          <p:nvPr/>
        </p:nvPicPr>
        <p:blipFill>
          <a:blip r:embed="rId4"/>
          <a:stretch>
            <a:fillRect/>
          </a:stretch>
        </p:blipFill>
        <p:spPr>
          <a:xfrm>
            <a:off x="0" y="4601606"/>
            <a:ext cx="4991100" cy="1739900"/>
          </a:xfrm>
          <a:prstGeom prst="rect">
            <a:avLst/>
          </a:prstGeom>
        </p:spPr>
      </p:pic>
      <p:pic>
        <p:nvPicPr>
          <p:cNvPr id="3" name="图片 2"/>
          <p:cNvPicPr>
            <a:picLocks noChangeAspect="1"/>
          </p:cNvPicPr>
          <p:nvPr/>
        </p:nvPicPr>
        <p:blipFill>
          <a:blip r:embed="rId5"/>
          <a:stretch>
            <a:fillRect/>
          </a:stretch>
        </p:blipFill>
        <p:spPr>
          <a:xfrm>
            <a:off x="4707803" y="332508"/>
            <a:ext cx="7215023" cy="6097979"/>
          </a:xfrm>
          <a:prstGeom prst="rect">
            <a:avLst/>
          </a:prstGeom>
        </p:spPr>
      </p:pic>
    </p:spTree>
    <p:extLst>
      <p:ext uri="{BB962C8B-B14F-4D97-AF65-F5344CB8AC3E}">
        <p14:creationId xmlns:p14="http://schemas.microsoft.com/office/powerpoint/2010/main" val="283639571"/>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60808" y="989706"/>
            <a:ext cx="650376" cy="648846"/>
          </a:xfrm>
          <a:prstGeom prst="rect">
            <a:avLst/>
          </a:prstGeom>
        </p:spPr>
      </p:pic>
      <p:sp>
        <p:nvSpPr>
          <p:cNvPr id="9" name="文本框 8"/>
          <p:cNvSpPr txBox="1"/>
          <p:nvPr/>
        </p:nvSpPr>
        <p:spPr>
          <a:xfrm>
            <a:off x="1830925" y="969305"/>
            <a:ext cx="3891449" cy="400110"/>
          </a:xfrm>
          <a:prstGeom prst="rect">
            <a:avLst/>
          </a:prstGeom>
          <a:no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rPr>
              <a:t>5--</a:t>
            </a:r>
            <a:r>
              <a:rPr lang="zh-CN" altLang="en-US" sz="2000" b="1" dirty="0">
                <a:latin typeface="微软雅黑" panose="020B0503020204020204" pitchFamily="34" charset="-122"/>
                <a:ea typeface="微软雅黑" panose="020B0503020204020204" pitchFamily="34" charset="-122"/>
              </a:rPr>
              <a:t>算法实现</a:t>
            </a:r>
            <a:r>
              <a:rPr lang="en-US" altLang="zh-CN" sz="2000" b="1" dirty="0">
                <a:latin typeface="微软雅黑" panose="020B0503020204020204" pitchFamily="34" charset="-122"/>
                <a:ea typeface="微软雅黑" panose="020B0503020204020204" pitchFamily="34" charset="-122"/>
              </a:rPr>
              <a:t>—KD</a:t>
            </a:r>
            <a:r>
              <a:rPr lang="zh-CN" altLang="en-US" sz="2000" b="1" dirty="0">
                <a:latin typeface="微软雅黑" panose="020B0503020204020204" pitchFamily="34" charset="-122"/>
                <a:ea typeface="微软雅黑" panose="020B0503020204020204" pitchFamily="34" charset="-122"/>
              </a:rPr>
              <a:t>树</a:t>
            </a:r>
            <a:endParaRPr lang="en-US" altLang="zh-CN" sz="2000"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1711184" y="1438659"/>
            <a:ext cx="2304762" cy="600164"/>
          </a:xfrm>
          <a:prstGeom prst="rect">
            <a:avLst/>
          </a:prstGeom>
          <a:noFill/>
        </p:spPr>
        <p:txBody>
          <a:bodyPr wrap="square" rtlCol="0" anchor="ctr">
            <a:spAutoFit/>
          </a:bodyPr>
          <a:lstStyle/>
          <a:p>
            <a:pPr>
              <a:lnSpc>
                <a:spcPct val="150000"/>
              </a:lnSpc>
            </a:pPr>
            <a:r>
              <a:rPr lang="en-US" altLang="zh-CN" sz="2200" dirty="0">
                <a:latin typeface="Times New Roman" panose="02020603050405020304" pitchFamily="18" charset="0"/>
                <a:cs typeface="Times New Roman" panose="02020603050405020304" pitchFamily="18" charset="0"/>
              </a:rPr>
              <a:t>(5)</a:t>
            </a:r>
            <a:r>
              <a:rPr lang="zh-CN" altLang="en-US" sz="2200" dirty="0">
                <a:latin typeface="Times New Roman" panose="02020603050405020304" pitchFamily="18" charset="0"/>
                <a:cs typeface="Times New Roman" panose="02020603050405020304" pitchFamily="18" charset="0"/>
              </a:rPr>
              <a:t>算法小结</a:t>
            </a:r>
            <a:r>
              <a:rPr lang="en-US" altLang="zh-CN" sz="2200" dirty="0">
                <a:latin typeface="Times New Roman" panose="02020603050405020304" pitchFamily="18" charset="0"/>
                <a:cs typeface="Times New Roman" panose="02020603050405020304" pitchFamily="18" charset="0"/>
              </a:rPr>
              <a:t>:</a:t>
            </a:r>
          </a:p>
        </p:txBody>
      </p:sp>
      <p:graphicFrame>
        <p:nvGraphicFramePr>
          <p:cNvPr id="7" name="图表 2"/>
          <p:cNvGraphicFramePr/>
          <p:nvPr>
            <p:extLst>
              <p:ext uri="{D42A27DB-BD31-4B8C-83A1-F6EECF244321}">
                <p14:modId xmlns:p14="http://schemas.microsoft.com/office/powerpoint/2010/main" val="297421326"/>
              </p:ext>
            </p:extLst>
          </p:nvPr>
        </p:nvGraphicFramePr>
        <p:xfrm>
          <a:off x="2688280" y="1646012"/>
          <a:ext cx="7036488" cy="47159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1897563"/>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60808" y="989706"/>
            <a:ext cx="650376" cy="648846"/>
          </a:xfrm>
          <a:prstGeom prst="rect">
            <a:avLst/>
          </a:prstGeom>
        </p:spPr>
      </p:pic>
      <p:sp>
        <p:nvSpPr>
          <p:cNvPr id="6" name="文本框 5"/>
          <p:cNvSpPr txBox="1"/>
          <p:nvPr/>
        </p:nvSpPr>
        <p:spPr>
          <a:xfrm>
            <a:off x="1830925" y="969305"/>
            <a:ext cx="3891449" cy="400110"/>
          </a:xfrm>
          <a:prstGeom prst="rect">
            <a:avLst/>
          </a:prstGeom>
          <a:no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rPr>
              <a:t>5--</a:t>
            </a:r>
            <a:r>
              <a:rPr lang="zh-CN" altLang="en-US" sz="2000" b="1" dirty="0">
                <a:latin typeface="微软雅黑" panose="020B0503020204020204" pitchFamily="34" charset="-122"/>
                <a:ea typeface="微软雅黑" panose="020B0503020204020204" pitchFamily="34" charset="-122"/>
              </a:rPr>
              <a:t>算法实现</a:t>
            </a:r>
            <a:r>
              <a:rPr lang="en-US" altLang="zh-CN" sz="2000" b="1" dirty="0">
                <a:latin typeface="微软雅黑" panose="020B0503020204020204" pitchFamily="34" charset="-122"/>
                <a:ea typeface="微软雅黑" panose="020B0503020204020204" pitchFamily="34" charset="-122"/>
              </a:rPr>
              <a:t>—KD</a:t>
            </a:r>
            <a:r>
              <a:rPr lang="zh-CN" altLang="en-US" sz="2000" b="1" dirty="0">
                <a:latin typeface="微软雅黑" panose="020B0503020204020204" pitchFamily="34" charset="-122"/>
                <a:ea typeface="微软雅黑" panose="020B0503020204020204" pitchFamily="34" charset="-122"/>
              </a:rPr>
              <a:t>树</a:t>
            </a:r>
            <a:endParaRPr lang="en-US" altLang="zh-CN" sz="2000" b="1"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5B012D8C-3C07-4283-BFD6-39C99D41137A}"/>
              </a:ext>
            </a:extLst>
          </p:cNvPr>
          <p:cNvSpPr txBox="1"/>
          <p:nvPr/>
        </p:nvSpPr>
        <p:spPr>
          <a:xfrm>
            <a:off x="1830925" y="1633655"/>
            <a:ext cx="2826470" cy="535916"/>
          </a:xfrm>
          <a:prstGeom prst="rect">
            <a:avLst/>
          </a:prstGeom>
          <a:noFill/>
        </p:spPr>
        <p:txBody>
          <a:bodyPr wrap="square" rtlCol="0" anchor="ctr">
            <a:spAutoFit/>
          </a:bodyPr>
          <a:lstStyle/>
          <a:p>
            <a:pPr>
              <a:lnSpc>
                <a:spcPct val="150000"/>
              </a:lnSpc>
            </a:pPr>
            <a:r>
              <a:rPr lang="en-US" altLang="zh-CN" sz="2200" dirty="0">
                <a:solidFill>
                  <a:srgbClr val="FF0000"/>
                </a:solidFill>
                <a:latin typeface="Times New Roman" panose="02020603050405020304" pitchFamily="18" charset="0"/>
                <a:cs typeface="Times New Roman" panose="02020603050405020304" pitchFamily="18" charset="0"/>
              </a:rPr>
              <a:t>K</a:t>
            </a:r>
            <a:r>
              <a:rPr lang="zh-CN" altLang="en-US" sz="2200" dirty="0">
                <a:solidFill>
                  <a:srgbClr val="FF0000"/>
                </a:solidFill>
                <a:latin typeface="Times New Roman" panose="02020603050405020304" pitchFamily="18" charset="0"/>
                <a:cs typeface="Times New Roman" panose="02020603050405020304" pitchFamily="18" charset="0"/>
              </a:rPr>
              <a:t>近邻算法的错误率</a:t>
            </a:r>
            <a:r>
              <a:rPr lang="en-US" altLang="zh-CN" sz="2200" dirty="0">
                <a:solidFill>
                  <a:srgbClr val="FF0000"/>
                </a:solidFill>
                <a:latin typeface="Times New Roman" panose="02020603050405020304" pitchFamily="18" charset="0"/>
                <a:cs typeface="Times New Roman" panose="02020603050405020304" pitchFamily="18" charset="0"/>
              </a:rPr>
              <a:t>:</a:t>
            </a:r>
          </a:p>
        </p:txBody>
      </p:sp>
      <p:sp>
        <p:nvSpPr>
          <p:cNvPr id="9" name="矩形 8">
            <a:extLst>
              <a:ext uri="{FF2B5EF4-FFF2-40B4-BE49-F238E27FC236}">
                <a16:creationId xmlns:a16="http://schemas.microsoft.com/office/drawing/2014/main" id="{DD675D15-C77E-4D4C-A17B-EC5AC49446D4}"/>
              </a:ext>
            </a:extLst>
          </p:cNvPr>
          <p:cNvSpPr/>
          <p:nvPr/>
        </p:nvSpPr>
        <p:spPr>
          <a:xfrm>
            <a:off x="1830925" y="3278422"/>
            <a:ext cx="8735615" cy="1200329"/>
          </a:xfrm>
          <a:prstGeom prst="rect">
            <a:avLst/>
          </a:prstGeom>
        </p:spPr>
        <p:txBody>
          <a:bodyPr wrap="square">
            <a:spAutoFit/>
          </a:bodyPr>
          <a:lstStyle/>
          <a:p>
            <a:pPr>
              <a:lnSpc>
                <a:spcPct val="120000"/>
              </a:lnSpc>
            </a:pPr>
            <a:r>
              <a:rPr lang="zh-CN" altLang="en-US" sz="2000" dirty="0"/>
              <a:t>最近邻法的错误率是高于贝叶斯错误率的，   其中</a:t>
            </a:r>
            <a:r>
              <a:rPr lang="en-US" altLang="zh-CN" sz="2000" dirty="0">
                <a:latin typeface="Times New Roman" panose="02020603050405020304" pitchFamily="18" charset="0"/>
                <a:cs typeface="Times New Roman" panose="02020603050405020304" pitchFamily="18" charset="0"/>
              </a:rPr>
              <a:t>P*</a:t>
            </a:r>
            <a:r>
              <a:rPr lang="zh-CN" altLang="en-US" sz="2000" dirty="0"/>
              <a:t>代表的是贝叶斯误差率，即</a:t>
            </a:r>
            <a:r>
              <a:rPr lang="zh-CN" altLang="en-US" sz="2000" dirty="0">
                <a:solidFill>
                  <a:srgbClr val="FF0000"/>
                </a:solidFill>
              </a:rPr>
              <a:t>贝叶斯最优分类器</a:t>
            </a:r>
            <a:r>
              <a:rPr lang="zh-CN" altLang="en-US" sz="2000" dirty="0"/>
              <a:t>，它反映了机器学习所能产生的模型精度的理论上限。由于一般情况下</a:t>
            </a:r>
            <a:r>
              <a:rPr lang="en-US" altLang="zh-CN" sz="2000" dirty="0"/>
              <a:t>P*</a:t>
            </a:r>
            <a:r>
              <a:rPr lang="zh-CN" altLang="en-US" sz="2000" dirty="0"/>
              <a:t>很小，因此又可粗略表示成：</a:t>
            </a:r>
          </a:p>
        </p:txBody>
      </p:sp>
      <p:graphicFrame>
        <p:nvGraphicFramePr>
          <p:cNvPr id="10" name="对象 9"/>
          <p:cNvGraphicFramePr>
            <a:graphicFrameLocks noChangeAspect="1"/>
          </p:cNvGraphicFramePr>
          <p:nvPr>
            <p:extLst>
              <p:ext uri="{D42A27DB-BD31-4B8C-83A1-F6EECF244321}">
                <p14:modId xmlns:p14="http://schemas.microsoft.com/office/powerpoint/2010/main" val="69547176"/>
              </p:ext>
            </p:extLst>
          </p:nvPr>
        </p:nvGraphicFramePr>
        <p:xfrm>
          <a:off x="2491717" y="2396920"/>
          <a:ext cx="2819400" cy="654050"/>
        </p:xfrm>
        <a:graphic>
          <a:graphicData uri="http://schemas.openxmlformats.org/presentationml/2006/ole">
            <mc:AlternateContent xmlns:mc="http://schemas.openxmlformats.org/markup-compatibility/2006">
              <mc:Choice xmlns:v="urn:schemas-microsoft-com:vml" Requires="v">
                <p:oleObj spid="_x0000_s8265" name="Equation" r:id="rId5" imgW="1701720" imgH="393480" progId="Equation.DSMT4">
                  <p:embed/>
                </p:oleObj>
              </mc:Choice>
              <mc:Fallback>
                <p:oleObj name="Equation" r:id="rId5" imgW="1701720" imgH="393480" progId="Equation.DSMT4">
                  <p:embed/>
                  <p:pic>
                    <p:nvPicPr>
                      <p:cNvPr id="0" name=""/>
                      <p:cNvPicPr/>
                      <p:nvPr/>
                    </p:nvPicPr>
                    <p:blipFill>
                      <a:blip r:embed="rId6"/>
                      <a:stretch>
                        <a:fillRect/>
                      </a:stretch>
                    </p:blipFill>
                    <p:spPr>
                      <a:xfrm>
                        <a:off x="2491717" y="2396920"/>
                        <a:ext cx="2819400" cy="654050"/>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49002962"/>
              </p:ext>
            </p:extLst>
          </p:nvPr>
        </p:nvGraphicFramePr>
        <p:xfrm>
          <a:off x="2398198" y="4519687"/>
          <a:ext cx="2156097" cy="449802"/>
        </p:xfrm>
        <a:graphic>
          <a:graphicData uri="http://schemas.openxmlformats.org/presentationml/2006/ole">
            <mc:AlternateContent xmlns:mc="http://schemas.openxmlformats.org/markup-compatibility/2006">
              <mc:Choice xmlns:v="urn:schemas-microsoft-com:vml" Requires="v">
                <p:oleObj spid="_x0000_s8266" name="Equation" r:id="rId7" imgW="977760" imgH="203040" progId="Equation.DSMT4">
                  <p:embed/>
                </p:oleObj>
              </mc:Choice>
              <mc:Fallback>
                <p:oleObj name="Equation" r:id="rId7" imgW="977760" imgH="203040" progId="Equation.DSMT4">
                  <p:embed/>
                  <p:pic>
                    <p:nvPicPr>
                      <p:cNvPr id="0" name=""/>
                      <p:cNvPicPr/>
                      <p:nvPr/>
                    </p:nvPicPr>
                    <p:blipFill>
                      <a:blip r:embed="rId8"/>
                      <a:stretch>
                        <a:fillRect/>
                      </a:stretch>
                    </p:blipFill>
                    <p:spPr>
                      <a:xfrm>
                        <a:off x="2398198" y="4519687"/>
                        <a:ext cx="2156097" cy="449802"/>
                      </a:xfrm>
                      <a:prstGeom prst="rect">
                        <a:avLst/>
                      </a:prstGeom>
                    </p:spPr>
                  </p:pic>
                </p:oleObj>
              </mc:Fallback>
            </mc:AlternateContent>
          </a:graphicData>
        </a:graphic>
      </p:graphicFrame>
    </p:spTree>
    <p:extLst>
      <p:ext uri="{BB962C8B-B14F-4D97-AF65-F5344CB8AC3E}">
        <p14:creationId xmlns:p14="http://schemas.microsoft.com/office/powerpoint/2010/main" val="1001499974"/>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C17B11B-D623-4474-B73A-AF790F3975D0}"/>
              </a:ext>
            </a:extLst>
          </p:cNvPr>
          <p:cNvSpPr/>
          <p:nvPr/>
        </p:nvSpPr>
        <p:spPr>
          <a:xfrm>
            <a:off x="1830925" y="1909244"/>
            <a:ext cx="8677245" cy="1918474"/>
          </a:xfrm>
          <a:prstGeom prst="rect">
            <a:avLst/>
          </a:prstGeom>
        </p:spPr>
        <p:txBody>
          <a:bodyPr wrap="square">
            <a:spAutoFit/>
          </a:bodyPr>
          <a:lstStyle/>
          <a:p>
            <a:pPr marL="342900" indent="-342900">
              <a:spcAft>
                <a:spcPts val="1200"/>
              </a:spcAft>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研究表明</a:t>
            </a:r>
            <a:r>
              <a:rPr lang="en-US" altLang="zh-CN" sz="2000" dirty="0">
                <a:latin typeface="Times New Roman" panose="02020603050405020304" pitchFamily="18" charset="0"/>
                <a:cs typeface="Times New Roman" panose="02020603050405020304" pitchFamily="18" charset="0"/>
              </a:rPr>
              <a:t>N</a:t>
            </a:r>
            <a:r>
              <a:rPr lang="zh-CN" altLang="en-US" sz="2000" dirty="0">
                <a:latin typeface="Times New Roman" panose="02020603050405020304" pitchFamily="18" charset="0"/>
                <a:cs typeface="Times New Roman" panose="02020603050405020304" pitchFamily="18" charset="0"/>
              </a:rPr>
              <a:t>个节点的</a:t>
            </a:r>
            <a:r>
              <a:rPr lang="en-US" altLang="zh-CN" sz="2000" dirty="0">
                <a:latin typeface="Times New Roman" panose="02020603050405020304" pitchFamily="18" charset="0"/>
                <a:cs typeface="Times New Roman" panose="02020603050405020304" pitchFamily="18" charset="0"/>
              </a:rPr>
              <a:t>K</a:t>
            </a:r>
            <a:r>
              <a:rPr lang="zh-CN" altLang="en-US" sz="2000" dirty="0">
                <a:latin typeface="Times New Roman" panose="02020603050405020304" pitchFamily="18" charset="0"/>
                <a:cs typeface="Times New Roman" panose="02020603050405020304" pitchFamily="18" charset="0"/>
              </a:rPr>
              <a:t>维</a:t>
            </a:r>
            <a:r>
              <a:rPr lang="en-US" altLang="zh-CN" sz="2000" dirty="0">
                <a:latin typeface="Times New Roman" panose="02020603050405020304" pitchFamily="18" charset="0"/>
                <a:cs typeface="Times New Roman" panose="02020603050405020304" pitchFamily="18" charset="0"/>
              </a:rPr>
              <a:t>k-d</a:t>
            </a:r>
            <a:r>
              <a:rPr lang="zh-CN" altLang="en-US" sz="2000" dirty="0">
                <a:latin typeface="Times New Roman" panose="02020603050405020304" pitchFamily="18" charset="0"/>
                <a:cs typeface="Times New Roman" panose="02020603050405020304" pitchFamily="18" charset="0"/>
              </a:rPr>
              <a:t>树搜索过程时间复杂度为：</a:t>
            </a:r>
            <a:endParaRPr lang="en-US" altLang="zh-CN" sz="2000"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t</a:t>
            </a:r>
            <a:r>
              <a:rPr lang="en-US" altLang="zh-CN" baseline="-25000" dirty="0" err="1">
                <a:latin typeface="Times New Roman" panose="02020603050405020304" pitchFamily="18" charset="0"/>
                <a:cs typeface="Times New Roman" panose="02020603050405020304" pitchFamily="18" charset="0"/>
              </a:rPr>
              <a:t>worst</a:t>
            </a:r>
            <a:r>
              <a:rPr lang="en-US" altLang="zh-CN" dirty="0">
                <a:latin typeface="Times New Roman" panose="02020603050405020304" pitchFamily="18" charset="0"/>
                <a:cs typeface="Times New Roman" panose="02020603050405020304" pitchFamily="18" charset="0"/>
              </a:rPr>
              <a:t>=O</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kN</a:t>
            </a:r>
            <a:r>
              <a:rPr lang="en-US" altLang="zh-CN" baseline="30000" dirty="0">
                <a:latin typeface="Times New Roman" panose="02020603050405020304" pitchFamily="18" charset="0"/>
                <a:cs typeface="Times New Roman" panose="02020603050405020304" pitchFamily="18" charset="0"/>
              </a:rPr>
              <a:t>1-1/k</a:t>
            </a:r>
            <a:r>
              <a:rPr lang="zh-CN" altLang="en-US" baseline="30000" dirty="0">
                <a:latin typeface="Times New Roman" panose="02020603050405020304" pitchFamily="18" charset="0"/>
                <a:cs typeface="Times New Roman" panose="02020603050405020304" pitchFamily="18" charset="0"/>
              </a:rPr>
              <a:t>）</a:t>
            </a:r>
            <a:endParaRPr lang="en-US" altLang="zh-CN" baseline="30000" dirty="0">
              <a:latin typeface="Times New Roman" panose="02020603050405020304" pitchFamily="18" charset="0"/>
              <a:cs typeface="Times New Roman" panose="02020603050405020304" pitchFamily="18" charset="0"/>
            </a:endParaRPr>
          </a:p>
          <a:p>
            <a:endParaRPr lang="en-US" altLang="zh-CN" baseline="30000" dirty="0">
              <a:latin typeface="Times New Roman" panose="02020603050405020304" pitchFamily="18" charset="0"/>
              <a:cs typeface="Times New Roman" panose="02020603050405020304" pitchFamily="18" charset="0"/>
            </a:endParaRPr>
          </a:p>
          <a:p>
            <a:endParaRPr lang="en-US" altLang="zh-CN" baseline="300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zh-CN" altLang="en-US" sz="2800" baseline="30000" dirty="0">
                <a:latin typeface="Times New Roman" panose="02020603050405020304" pitchFamily="18" charset="0"/>
                <a:cs typeface="Times New Roman" panose="02020603050405020304" pitchFamily="18" charset="0"/>
              </a:rPr>
              <a:t>线性扫描的时间复杂度：</a:t>
            </a:r>
            <a:r>
              <a:rPr lang="en-US" altLang="zh-CN" sz="2800" baseline="30000" dirty="0">
                <a:latin typeface="Times New Roman" panose="02020603050405020304" pitchFamily="18" charset="0"/>
                <a:cs typeface="Times New Roman" panose="02020603050405020304" pitchFamily="18" charset="0"/>
              </a:rPr>
              <a:t>O(n)</a:t>
            </a:r>
          </a:p>
          <a:p>
            <a:endParaRPr lang="en-US" altLang="zh-CN" sz="2800" dirty="0">
              <a:solidFill>
                <a:srgbClr val="FF0000"/>
              </a:solidFill>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37BB7338-05D3-4FBE-B74A-71D7C8479CFC}"/>
              </a:ext>
            </a:extLst>
          </p:cNvPr>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60808" y="989706"/>
            <a:ext cx="650376" cy="648846"/>
          </a:xfrm>
          <a:prstGeom prst="rect">
            <a:avLst/>
          </a:prstGeom>
        </p:spPr>
      </p:pic>
      <p:sp>
        <p:nvSpPr>
          <p:cNvPr id="4" name="文本框 3">
            <a:extLst>
              <a:ext uri="{FF2B5EF4-FFF2-40B4-BE49-F238E27FC236}">
                <a16:creationId xmlns:a16="http://schemas.microsoft.com/office/drawing/2014/main" id="{308BB4B2-6F29-4001-A027-2002D83B858F}"/>
              </a:ext>
            </a:extLst>
          </p:cNvPr>
          <p:cNvSpPr txBox="1"/>
          <p:nvPr/>
        </p:nvSpPr>
        <p:spPr>
          <a:xfrm>
            <a:off x="1830925" y="969305"/>
            <a:ext cx="3891449" cy="400110"/>
          </a:xfrm>
          <a:prstGeom prst="rect">
            <a:avLst/>
          </a:prstGeom>
          <a:no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rPr>
              <a:t>5--</a:t>
            </a:r>
            <a:r>
              <a:rPr lang="zh-CN" altLang="en-US" sz="2000" b="1" dirty="0">
                <a:latin typeface="微软雅黑" panose="020B0503020204020204" pitchFamily="34" charset="-122"/>
                <a:ea typeface="微软雅黑" panose="020B0503020204020204" pitchFamily="34" charset="-122"/>
              </a:rPr>
              <a:t>算法实现</a:t>
            </a:r>
            <a:r>
              <a:rPr lang="en-US" altLang="zh-CN" sz="2000" b="1" dirty="0">
                <a:latin typeface="微软雅黑" panose="020B0503020204020204" pitchFamily="34" charset="-122"/>
                <a:ea typeface="微软雅黑" panose="020B0503020204020204" pitchFamily="34" charset="-122"/>
              </a:rPr>
              <a:t>—KD</a:t>
            </a:r>
            <a:r>
              <a:rPr lang="zh-CN" altLang="en-US" sz="2000" b="1" dirty="0">
                <a:latin typeface="微软雅黑" panose="020B0503020204020204" pitchFamily="34" charset="-122"/>
                <a:ea typeface="微软雅黑" panose="020B0503020204020204" pitchFamily="34" charset="-122"/>
              </a:rPr>
              <a:t>树</a:t>
            </a:r>
            <a:endParaRPr lang="en-US" altLang="zh-CN"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4515621"/>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77969" y="2498883"/>
            <a:ext cx="5977109" cy="646331"/>
          </a:xfrm>
          <a:prstGeom prst="rect">
            <a:avLst/>
          </a:prstGeom>
          <a:noFill/>
        </p:spPr>
        <p:txBody>
          <a:bodyPr wrap="square" rtlCol="0" anchor="ctr">
            <a:spAutoFit/>
          </a:bodyPr>
          <a:lstStyle/>
          <a:p>
            <a:r>
              <a:rPr lang="zh-CN" altLang="en-US" sz="3600" dirty="0">
                <a:solidFill>
                  <a:schemeClr val="tx2"/>
                </a:solidFill>
                <a:latin typeface="华文琥珀" pitchFamily="2" charset="-122"/>
                <a:ea typeface="华文琥珀" pitchFamily="2" charset="-122"/>
              </a:rPr>
              <a:t>决策树</a:t>
            </a:r>
          </a:p>
        </p:txBody>
      </p:sp>
      <p:sp>
        <p:nvSpPr>
          <p:cNvPr id="4" name="椭圆 3"/>
          <p:cNvSpPr/>
          <p:nvPr/>
        </p:nvSpPr>
        <p:spPr>
          <a:xfrm>
            <a:off x="2859009" y="2444453"/>
            <a:ext cx="1051964" cy="1051964"/>
          </a:xfrm>
          <a:prstGeom prst="ellipse">
            <a:avLst/>
          </a:prstGeom>
          <a:solidFill>
            <a:schemeClr val="tx2"/>
          </a:solidFill>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p>
        </p:txBody>
      </p:sp>
      <p:sp>
        <p:nvSpPr>
          <p:cNvPr id="5" name="文本框 4"/>
          <p:cNvSpPr txBox="1"/>
          <p:nvPr/>
        </p:nvSpPr>
        <p:spPr>
          <a:xfrm>
            <a:off x="2859009" y="2416437"/>
            <a:ext cx="1051527" cy="1107996"/>
          </a:xfrm>
          <a:prstGeom prst="rect">
            <a:avLst/>
          </a:prstGeom>
          <a:noFill/>
        </p:spPr>
        <p:txBody>
          <a:bodyPr wrap="square" rtlCol="0" anchor="ctr">
            <a:spAutoFit/>
          </a:bodyPr>
          <a:lstStyle/>
          <a:p>
            <a:pPr algn="ctr"/>
            <a:r>
              <a:rPr lang="en-US" altLang="zh-CN" sz="6600" dirty="0">
                <a:solidFill>
                  <a:schemeClr val="bg1">
                    <a:lumMod val="95000"/>
                  </a:schemeClr>
                </a:solidFill>
                <a:latin typeface="Gadugi" panose="020B0502040204020203" pitchFamily="34" charset="0"/>
              </a:rPr>
              <a:t>3</a:t>
            </a:r>
            <a:endParaRPr lang="zh-CN" altLang="en-US" sz="6600" dirty="0">
              <a:solidFill>
                <a:schemeClr val="bg1">
                  <a:lumMod val="95000"/>
                </a:schemeClr>
              </a:solidFill>
              <a:latin typeface="Gadugi" panose="020B0502040204020203" pitchFamily="34" charset="0"/>
            </a:endParaRPr>
          </a:p>
        </p:txBody>
      </p:sp>
    </p:spTree>
    <p:extLst>
      <p:ext uri="{BB962C8B-B14F-4D97-AF65-F5344CB8AC3E}">
        <p14:creationId xmlns:p14="http://schemas.microsoft.com/office/powerpoint/2010/main" val="1831987440"/>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4464" y="285728"/>
            <a:ext cx="406523" cy="533480"/>
          </a:xfrm>
          <a:prstGeom prst="rect">
            <a:avLst/>
          </a:prstGeom>
          <a:noFill/>
        </p:spPr>
        <p:txBody>
          <a:bodyPr wrap="none" lIns="121917" tIns="60958" rIns="121917" bIns="60958" rtlCol="0">
            <a:spAutoFit/>
          </a:bodyPr>
          <a:lstStyle/>
          <a:p>
            <a:r>
              <a:rPr lang="en-US" altLang="zh-CN" sz="2700" dirty="0">
                <a:solidFill>
                  <a:schemeClr val="bg1">
                    <a:lumMod val="95000"/>
                  </a:schemeClr>
                </a:solidFill>
                <a:latin typeface="华文楷体" pitchFamily="2" charset="-122"/>
                <a:ea typeface="华文楷体" pitchFamily="2" charset="-122"/>
              </a:rPr>
              <a:t>1</a:t>
            </a:r>
            <a:endParaRPr lang="zh-CN" altLang="en-US" sz="2700" dirty="0">
              <a:solidFill>
                <a:schemeClr val="bg1">
                  <a:lumMod val="95000"/>
                </a:schemeClr>
              </a:solidFill>
              <a:latin typeface="华文楷体" pitchFamily="2" charset="-122"/>
              <a:ea typeface="华文楷体" pitchFamily="2" charset="-122"/>
            </a:endParaRPr>
          </a:p>
        </p:txBody>
      </p:sp>
      <p:grpSp>
        <p:nvGrpSpPr>
          <p:cNvPr id="2" name="Group 4"/>
          <p:cNvGrpSpPr>
            <a:grpSpLocks/>
          </p:cNvGrpSpPr>
          <p:nvPr/>
        </p:nvGrpSpPr>
        <p:grpSpPr bwMode="auto">
          <a:xfrm>
            <a:off x="5168790" y="2123923"/>
            <a:ext cx="2446866" cy="586317"/>
            <a:chOff x="0" y="0"/>
            <a:chExt cx="2312" cy="277"/>
          </a:xfrm>
        </p:grpSpPr>
        <p:pic>
          <p:nvPicPr>
            <p:cNvPr id="13" name="流程图: 可选过程 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2312" cy="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ext Box 6"/>
            <p:cNvSpPr txBox="1">
              <a:spLocks noChangeArrowheads="1"/>
            </p:cNvSpPr>
            <p:nvPr/>
          </p:nvSpPr>
          <p:spPr bwMode="auto">
            <a:xfrm>
              <a:off x="15" y="13"/>
              <a:ext cx="2283"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微软雅黑" pitchFamily="34"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微软雅黑" pitchFamily="34"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微软雅黑" pitchFamily="34"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defRPr>
              </a:lvl9pPr>
            </a:lstStyle>
            <a:p>
              <a:pPr eaLnBrk="1" hangingPunct="1">
                <a:spcBef>
                  <a:spcPct val="0"/>
                </a:spcBef>
                <a:buFontTx/>
                <a:buNone/>
              </a:pPr>
              <a:r>
                <a:rPr lang="zh-CN" altLang="en-US" sz="2200" dirty="0">
                  <a:latin typeface="华文楷体" pitchFamily="2" charset="-122"/>
                  <a:ea typeface="华文楷体" pitchFamily="2" charset="-122"/>
                </a:rPr>
                <a:t>决策树的概念</a:t>
              </a:r>
              <a:endParaRPr lang="zh-CN" altLang="zh-CN" sz="2200" dirty="0">
                <a:latin typeface="华文楷体" pitchFamily="2" charset="-122"/>
                <a:ea typeface="华文楷体" pitchFamily="2" charset="-122"/>
              </a:endParaRPr>
            </a:p>
          </p:txBody>
        </p:sp>
      </p:grpSp>
      <p:grpSp>
        <p:nvGrpSpPr>
          <p:cNvPr id="3" name="Group 11"/>
          <p:cNvGrpSpPr>
            <a:grpSpLocks/>
          </p:cNvGrpSpPr>
          <p:nvPr/>
        </p:nvGrpSpPr>
        <p:grpSpPr bwMode="auto">
          <a:xfrm>
            <a:off x="5168790" y="4320035"/>
            <a:ext cx="2446866" cy="594784"/>
            <a:chOff x="-11" y="0"/>
            <a:chExt cx="1659" cy="281"/>
          </a:xfrm>
        </p:grpSpPr>
        <p:pic>
          <p:nvPicPr>
            <p:cNvPr id="19" name="流程图: 可选过程 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 y="0"/>
              <a:ext cx="1659" cy="2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 name="Text Box 13"/>
            <p:cNvSpPr txBox="1">
              <a:spLocks noChangeArrowheads="1"/>
            </p:cNvSpPr>
            <p:nvPr/>
          </p:nvSpPr>
          <p:spPr bwMode="auto">
            <a:xfrm>
              <a:off x="29" y="13"/>
              <a:ext cx="1547" cy="2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微软雅黑" pitchFamily="34"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微软雅黑" pitchFamily="34"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微软雅黑" pitchFamily="34"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defRPr>
              </a:lvl9pPr>
            </a:lstStyle>
            <a:p>
              <a:pPr eaLnBrk="1" hangingPunct="1">
                <a:spcBef>
                  <a:spcPct val="0"/>
                </a:spcBef>
                <a:buNone/>
              </a:pPr>
              <a:r>
                <a:rPr lang="en-US" altLang="zh-CN" sz="2400" dirty="0">
                  <a:latin typeface="华文楷体" pitchFamily="2" charset="-122"/>
                  <a:ea typeface="华文楷体" pitchFamily="2" charset="-122"/>
                </a:rPr>
                <a:t>ID3</a:t>
              </a:r>
              <a:r>
                <a:rPr lang="zh-CN" altLang="en-US" sz="2400" dirty="0">
                  <a:latin typeface="华文楷体" pitchFamily="2" charset="-122"/>
                  <a:ea typeface="华文楷体" pitchFamily="2" charset="-122"/>
                </a:rPr>
                <a:t>算法</a:t>
              </a:r>
            </a:p>
          </p:txBody>
        </p:sp>
      </p:grpSp>
      <p:grpSp>
        <p:nvGrpSpPr>
          <p:cNvPr id="5" name="Group 19"/>
          <p:cNvGrpSpPr>
            <a:grpSpLocks/>
          </p:cNvGrpSpPr>
          <p:nvPr/>
        </p:nvGrpSpPr>
        <p:grpSpPr bwMode="auto">
          <a:xfrm>
            <a:off x="5168790" y="3198795"/>
            <a:ext cx="2437378" cy="592667"/>
            <a:chOff x="-20" y="0"/>
            <a:chExt cx="2835" cy="280"/>
          </a:xfrm>
        </p:grpSpPr>
        <p:pic>
          <p:nvPicPr>
            <p:cNvPr id="25" name="流程图: 可选过程 11"/>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2815" cy="2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 name="Text Box 21"/>
            <p:cNvSpPr txBox="1">
              <a:spLocks noChangeArrowheads="1"/>
            </p:cNvSpPr>
            <p:nvPr/>
          </p:nvSpPr>
          <p:spPr bwMode="auto">
            <a:xfrm>
              <a:off x="-20" y="14"/>
              <a:ext cx="2695"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微软雅黑" pitchFamily="34"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微软雅黑" pitchFamily="34"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微软雅黑" pitchFamily="34"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defRPr>
              </a:lvl9pPr>
            </a:lstStyle>
            <a:p>
              <a:pPr eaLnBrk="1" hangingPunct="1">
                <a:spcBef>
                  <a:spcPct val="0"/>
                </a:spcBef>
                <a:buNone/>
              </a:pPr>
              <a:r>
                <a:rPr lang="zh-CN" altLang="en-US" sz="2200" dirty="0">
                  <a:latin typeface="华文楷体" pitchFamily="2" charset="-122"/>
                  <a:ea typeface="华文楷体" pitchFamily="2" charset="-122"/>
                </a:rPr>
                <a:t>决策树的核心</a:t>
              </a:r>
            </a:p>
          </p:txBody>
        </p:sp>
      </p:grpSp>
      <p:cxnSp>
        <p:nvCxnSpPr>
          <p:cNvPr id="36" name="直接连接符 15"/>
          <p:cNvCxnSpPr>
            <a:cxnSpLocks noChangeShapeType="1"/>
          </p:cNvCxnSpPr>
          <p:nvPr/>
        </p:nvCxnSpPr>
        <p:spPr bwMode="auto">
          <a:xfrm>
            <a:off x="4900086" y="1673324"/>
            <a:ext cx="25844" cy="3867913"/>
          </a:xfrm>
          <a:prstGeom prst="line">
            <a:avLst/>
          </a:prstGeom>
          <a:noFill/>
          <a:ln w="28575" cmpd="sng">
            <a:solidFill>
              <a:srgbClr val="625348"/>
            </a:solidFill>
            <a:round/>
            <a:headEnd/>
            <a:tailEnd/>
          </a:ln>
          <a:extLst>
            <a:ext uri="{909E8E84-426E-40dd-AFC4-6F175D3DCCD1}">
              <a14:hiddenFill xmlns="" xmlns:a14="http://schemas.microsoft.com/office/drawing/2010/main">
                <a:noFill/>
              </a14:hiddenFill>
            </a:ext>
          </a:extLst>
        </p:spPr>
      </p:cxnSp>
      <p:sp>
        <p:nvSpPr>
          <p:cNvPr id="43" name="TextBox 42"/>
          <p:cNvSpPr txBox="1"/>
          <p:nvPr/>
        </p:nvSpPr>
        <p:spPr>
          <a:xfrm>
            <a:off x="1317777" y="2104442"/>
            <a:ext cx="3464704" cy="815604"/>
          </a:xfrm>
          <a:prstGeom prst="rect">
            <a:avLst/>
          </a:prstGeom>
          <a:noFill/>
        </p:spPr>
        <p:txBody>
          <a:bodyPr wrap="square" lIns="121917" tIns="60958" rIns="121917" bIns="60958" rtlCol="0">
            <a:spAutoFit/>
          </a:bodyPr>
          <a:lstStyle/>
          <a:p>
            <a:pPr>
              <a:lnSpc>
                <a:spcPct val="150000"/>
              </a:lnSpc>
            </a:pPr>
            <a:r>
              <a:rPr lang="zh-CN" altLang="en-US" sz="1600" b="1" dirty="0"/>
              <a:t>决策树，</a:t>
            </a:r>
            <a:r>
              <a:rPr lang="zh-CN" altLang="en-US" sz="1600" dirty="0"/>
              <a:t>顾名思义，一种依托于策略抉择而建立起来的树。</a:t>
            </a:r>
            <a:endParaRPr lang="zh-CN" altLang="en-US" sz="1600" b="1" u="sng" dirty="0">
              <a:latin typeface="Adobe 黑体 Std R" pitchFamily="34" charset="-122"/>
              <a:ea typeface="Adobe 黑体 Std R" pitchFamily="34" charset="-122"/>
            </a:endParaRPr>
          </a:p>
        </p:txBody>
      </p:sp>
      <p:sp>
        <p:nvSpPr>
          <p:cNvPr id="15" name="文本框 1"/>
          <p:cNvSpPr txBox="1"/>
          <p:nvPr/>
        </p:nvSpPr>
        <p:spPr>
          <a:xfrm>
            <a:off x="1764228" y="1115709"/>
            <a:ext cx="1785068"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内容要点</a:t>
            </a:r>
            <a:endParaRPr lang="en-US" altLang="zh-CN" sz="2000" dirty="0">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6583" y="1115709"/>
            <a:ext cx="650376" cy="648846"/>
          </a:xfrm>
          <a:prstGeom prst="rect">
            <a:avLst/>
          </a:prstGeom>
        </p:spPr>
      </p:pic>
    </p:spTree>
    <p:extLst>
      <p:ext uri="{BB962C8B-B14F-4D97-AF65-F5344CB8AC3E}">
        <p14:creationId xmlns:p14="http://schemas.microsoft.com/office/powerpoint/2010/main" val="312259509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up)">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amond(in)">
                                      <p:cBhvr>
                                        <p:cTn id="12" dur="1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amond(in)">
                                      <p:cBhvr>
                                        <p:cTn id="17" dur="1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diamond(in)">
                                      <p:cBhvr>
                                        <p:cTn id="2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1"/>
          <p:cNvSpPr txBox="1"/>
          <p:nvPr/>
        </p:nvSpPr>
        <p:spPr>
          <a:xfrm>
            <a:off x="3989213" y="2509769"/>
            <a:ext cx="5977109" cy="646331"/>
          </a:xfrm>
          <a:prstGeom prst="rect">
            <a:avLst/>
          </a:prstGeom>
          <a:noFill/>
        </p:spPr>
        <p:txBody>
          <a:bodyPr wrap="square" rtlCol="0" anchor="ctr">
            <a:spAutoFit/>
          </a:bodyPr>
          <a:lstStyle/>
          <a:p>
            <a:r>
              <a:rPr lang="zh-CN" altLang="en-US" sz="3600" dirty="0">
                <a:solidFill>
                  <a:schemeClr val="tx2"/>
                </a:solidFill>
                <a:latin typeface="华文琥珀" pitchFamily="2" charset="-122"/>
                <a:ea typeface="华文琥珀" pitchFamily="2" charset="-122"/>
              </a:rPr>
              <a:t>研究背景</a:t>
            </a:r>
          </a:p>
        </p:txBody>
      </p:sp>
      <p:sp>
        <p:nvSpPr>
          <p:cNvPr id="4" name="椭圆 3"/>
          <p:cNvSpPr/>
          <p:nvPr/>
        </p:nvSpPr>
        <p:spPr>
          <a:xfrm>
            <a:off x="2570253" y="2444453"/>
            <a:ext cx="1051964" cy="1051964"/>
          </a:xfrm>
          <a:prstGeom prst="ellipse">
            <a:avLst/>
          </a:prstGeom>
          <a:solidFill>
            <a:schemeClr val="tx2"/>
          </a:solidFill>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p>
        </p:txBody>
      </p:sp>
      <p:sp>
        <p:nvSpPr>
          <p:cNvPr id="5" name="文本框 4"/>
          <p:cNvSpPr txBox="1"/>
          <p:nvPr/>
        </p:nvSpPr>
        <p:spPr>
          <a:xfrm>
            <a:off x="2570253" y="2416437"/>
            <a:ext cx="1051527" cy="1107996"/>
          </a:xfrm>
          <a:prstGeom prst="rect">
            <a:avLst/>
          </a:prstGeom>
          <a:noFill/>
        </p:spPr>
        <p:txBody>
          <a:bodyPr wrap="square" rtlCol="0" anchor="ctr">
            <a:spAutoFit/>
          </a:bodyPr>
          <a:lstStyle/>
          <a:p>
            <a:pPr algn="ctr"/>
            <a:r>
              <a:rPr lang="en-US" altLang="zh-CN" sz="6600" dirty="0">
                <a:solidFill>
                  <a:schemeClr val="bg1">
                    <a:lumMod val="95000"/>
                  </a:schemeClr>
                </a:solidFill>
                <a:latin typeface="Gadugi" panose="020B0502040204020203" pitchFamily="34" charset="0"/>
              </a:rPr>
              <a:t>1</a:t>
            </a:r>
            <a:endParaRPr lang="zh-CN" altLang="en-US" sz="6600" dirty="0">
              <a:solidFill>
                <a:schemeClr val="bg1">
                  <a:lumMod val="95000"/>
                </a:schemeClr>
              </a:solidFill>
              <a:latin typeface="Gadugi" panose="020B0502040204020203" pitchFamily="34" charset="0"/>
            </a:endParaRPr>
          </a:p>
        </p:txBody>
      </p:sp>
    </p:spTree>
    <p:extLst>
      <p:ext uri="{BB962C8B-B14F-4D97-AF65-F5344CB8AC3E}">
        <p14:creationId xmlns:p14="http://schemas.microsoft.com/office/powerpoint/2010/main" val="2099877972"/>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031856" y="860935"/>
            <a:ext cx="1581139" cy="400110"/>
          </a:xfrm>
          <a:prstGeom prst="rect">
            <a:avLst/>
          </a:prstGeom>
          <a:no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、概 念</a:t>
            </a:r>
            <a:endParaRPr lang="en-US" altLang="zh-CN" sz="2000" b="1"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7665" y="860935"/>
            <a:ext cx="650376" cy="648846"/>
          </a:xfrm>
          <a:prstGeom prst="rect">
            <a:avLst/>
          </a:prstGeom>
        </p:spPr>
      </p:pic>
      <p:grpSp>
        <p:nvGrpSpPr>
          <p:cNvPr id="9" name="组合 8"/>
          <p:cNvGrpSpPr/>
          <p:nvPr/>
        </p:nvGrpSpPr>
        <p:grpSpPr>
          <a:xfrm>
            <a:off x="2172361" y="1756239"/>
            <a:ext cx="9083727" cy="4247317"/>
            <a:chOff x="2172361" y="1756239"/>
            <a:chExt cx="9083727" cy="4247317"/>
          </a:xfrm>
        </p:grpSpPr>
        <p:sp>
          <p:nvSpPr>
            <p:cNvPr id="5" name="文本框 4"/>
            <p:cNvSpPr txBox="1"/>
            <p:nvPr/>
          </p:nvSpPr>
          <p:spPr>
            <a:xfrm>
              <a:off x="2172361" y="1756239"/>
              <a:ext cx="3800232" cy="4247317"/>
            </a:xfrm>
            <a:prstGeom prst="rect">
              <a:avLst/>
            </a:prstGeom>
            <a:noFill/>
            <a:ln w="6350">
              <a:solidFill>
                <a:schemeClr val="tx1">
                  <a:lumMod val="75000"/>
                  <a:lumOff val="25000"/>
                </a:schemeClr>
              </a:solidFill>
            </a:ln>
          </p:spPr>
          <p:txBody>
            <a:bodyPr wrap="square" rtlCol="0" anchor="ctr">
              <a:spAutoFit/>
            </a:bodyPr>
            <a:lstStyle/>
            <a:p>
              <a:pPr>
                <a:lnSpc>
                  <a:spcPct val="150000"/>
                </a:lnSpc>
              </a:pPr>
              <a:r>
                <a:rPr lang="zh-CN" altLang="en-US" sz="2000" dirty="0">
                  <a:latin typeface="Times New Roman" panose="02020603050405020304" pitchFamily="18" charset="0"/>
                  <a:cs typeface="Times New Roman" panose="02020603050405020304" pitchFamily="18" charset="0"/>
                </a:rPr>
                <a:t>     女儿：多大年纪了？</a:t>
              </a:r>
            </a:p>
            <a:p>
              <a:pPr>
                <a:lnSpc>
                  <a:spcPct val="150000"/>
                </a:lnSpc>
              </a:pPr>
              <a:r>
                <a:rPr lang="zh-CN" altLang="en-US" sz="2000" dirty="0">
                  <a:latin typeface="Times New Roman" panose="02020603050405020304" pitchFamily="18" charset="0"/>
                  <a:cs typeface="Times New Roman" panose="02020603050405020304" pitchFamily="18" charset="0"/>
                </a:rPr>
                <a:t>      母亲：</a:t>
              </a:r>
              <a:r>
                <a:rPr lang="en-US" altLang="zh-CN" sz="2000" dirty="0">
                  <a:latin typeface="Times New Roman" panose="02020603050405020304" pitchFamily="18" charset="0"/>
                  <a:cs typeface="Times New Roman" panose="02020603050405020304" pitchFamily="18" charset="0"/>
                </a:rPr>
                <a:t>26</a:t>
              </a:r>
              <a:r>
                <a:rPr lang="zh-CN" altLang="en-US" sz="2000" dirty="0">
                  <a:latin typeface="Times New Roman" panose="02020603050405020304" pitchFamily="18" charset="0"/>
                  <a:cs typeface="Times New Roman" panose="02020603050405020304" pitchFamily="18" charset="0"/>
                </a:rPr>
                <a:t>。</a:t>
              </a:r>
            </a:p>
            <a:p>
              <a:pPr>
                <a:lnSpc>
                  <a:spcPct val="150000"/>
                </a:lnSpc>
              </a:pPr>
              <a:r>
                <a:rPr lang="zh-CN" altLang="en-US" sz="2000" dirty="0">
                  <a:latin typeface="Times New Roman" panose="02020603050405020304" pitchFamily="18" charset="0"/>
                  <a:cs typeface="Times New Roman" panose="02020603050405020304" pitchFamily="18" charset="0"/>
                </a:rPr>
                <a:t>      女儿：长的帅不帅？</a:t>
              </a:r>
            </a:p>
            <a:p>
              <a:pPr>
                <a:lnSpc>
                  <a:spcPct val="150000"/>
                </a:lnSpc>
              </a:pPr>
              <a:r>
                <a:rPr lang="zh-CN" altLang="en-US" sz="2000" dirty="0">
                  <a:latin typeface="Times New Roman" panose="02020603050405020304" pitchFamily="18" charset="0"/>
                  <a:cs typeface="Times New Roman" panose="02020603050405020304" pitchFamily="18" charset="0"/>
                </a:rPr>
                <a:t>      母亲：挺帅的。</a:t>
              </a:r>
            </a:p>
            <a:p>
              <a:pPr>
                <a:lnSpc>
                  <a:spcPct val="150000"/>
                </a:lnSpc>
              </a:pPr>
              <a:r>
                <a:rPr lang="zh-CN" altLang="en-US" sz="2000" dirty="0">
                  <a:latin typeface="Times New Roman" panose="02020603050405020304" pitchFamily="18" charset="0"/>
                  <a:cs typeface="Times New Roman" panose="02020603050405020304" pitchFamily="18" charset="0"/>
                </a:rPr>
                <a:t>      女儿：收入高不？</a:t>
              </a:r>
            </a:p>
            <a:p>
              <a:pPr>
                <a:lnSpc>
                  <a:spcPct val="150000"/>
                </a:lnSpc>
              </a:pPr>
              <a:r>
                <a:rPr lang="zh-CN" altLang="en-US" sz="2000" dirty="0">
                  <a:latin typeface="Times New Roman" panose="02020603050405020304" pitchFamily="18" charset="0"/>
                  <a:cs typeface="Times New Roman" panose="02020603050405020304" pitchFamily="18" charset="0"/>
                </a:rPr>
                <a:t>      母亲：不算很高，中等情况。</a:t>
              </a:r>
            </a:p>
            <a:p>
              <a:pPr>
                <a:lnSpc>
                  <a:spcPct val="150000"/>
                </a:lnSpc>
              </a:pPr>
              <a:r>
                <a:rPr lang="zh-CN" altLang="en-US" sz="2000" dirty="0">
                  <a:latin typeface="Times New Roman" panose="02020603050405020304" pitchFamily="18" charset="0"/>
                  <a:cs typeface="Times New Roman" panose="02020603050405020304" pitchFamily="18" charset="0"/>
                </a:rPr>
                <a:t>      女儿：是公务员不？</a:t>
              </a:r>
            </a:p>
            <a:p>
              <a:pPr>
                <a:lnSpc>
                  <a:spcPct val="150000"/>
                </a:lnSpc>
              </a:pPr>
              <a:r>
                <a:rPr lang="zh-CN" altLang="en-US" sz="2000" dirty="0">
                  <a:latin typeface="Times New Roman" panose="02020603050405020304" pitchFamily="18" charset="0"/>
                  <a:cs typeface="Times New Roman" panose="02020603050405020304" pitchFamily="18" charset="0"/>
                </a:rPr>
                <a:t>      母亲：是，在税务局上班呢。</a:t>
              </a:r>
            </a:p>
            <a:p>
              <a:pPr>
                <a:lnSpc>
                  <a:spcPct val="150000"/>
                </a:lnSpc>
              </a:pPr>
              <a:r>
                <a:rPr lang="zh-CN" altLang="en-US" sz="2000" dirty="0">
                  <a:latin typeface="Times New Roman" panose="02020603050405020304" pitchFamily="18" charset="0"/>
                  <a:cs typeface="Times New Roman" panose="02020603050405020304" pitchFamily="18" charset="0"/>
                </a:rPr>
                <a:t>      女儿：那好，我去见见。</a:t>
              </a:r>
              <a:endParaRPr lang="en-US" altLang="zh-CN" sz="2000"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8746" y="1756239"/>
              <a:ext cx="4927342" cy="4246642"/>
            </a:xfrm>
            <a:prstGeom prst="rect">
              <a:avLst/>
            </a:prstGeom>
          </p:spPr>
        </p:pic>
      </p:grpSp>
      <p:sp>
        <p:nvSpPr>
          <p:cNvPr id="8" name="矩形 7"/>
          <p:cNvSpPr/>
          <p:nvPr/>
        </p:nvSpPr>
        <p:spPr>
          <a:xfrm>
            <a:off x="2031856" y="1763791"/>
            <a:ext cx="8918641" cy="2529923"/>
          </a:xfrm>
          <a:prstGeom prst="rect">
            <a:avLst/>
          </a:prstGeom>
        </p:spPr>
        <p:txBody>
          <a:bodyPr wrap="square">
            <a:spAutoFit/>
          </a:bodyPr>
          <a:lstStyle/>
          <a:p>
            <a:pPr>
              <a:lnSpc>
                <a:spcPct val="120000"/>
              </a:lnSpc>
            </a:pPr>
            <a:r>
              <a:rPr lang="zh-CN" altLang="en-US" sz="2200" dirty="0">
                <a:latin typeface="Times New Roman" panose="02020603050405020304" pitchFamily="18" charset="0"/>
                <a:cs typeface="Times New Roman" panose="02020603050405020304" pitchFamily="18" charset="0"/>
              </a:rPr>
              <a:t> </a:t>
            </a:r>
            <a:r>
              <a:rPr lang="zh-CN" altLang="en-US" sz="2200" b="1" dirty="0">
                <a:latin typeface="Times New Roman" panose="02020603050405020304" pitchFamily="18" charset="0"/>
                <a:cs typeface="Times New Roman" panose="02020603050405020304" pitchFamily="18" charset="0"/>
              </a:rPr>
              <a:t>决策树（</a:t>
            </a:r>
            <a:r>
              <a:rPr lang="en-US" altLang="zh-CN" sz="2200" b="1" dirty="0">
                <a:latin typeface="Times New Roman" panose="02020603050405020304" pitchFamily="18" charset="0"/>
                <a:cs typeface="Times New Roman" panose="02020603050405020304" pitchFamily="18" charset="0"/>
              </a:rPr>
              <a:t>decision tree</a:t>
            </a:r>
            <a:r>
              <a:rPr lang="zh-CN" altLang="en-US" sz="2200" b="1" dirty="0">
                <a:latin typeface="Times New Roman" panose="02020603050405020304" pitchFamily="18" charset="0"/>
                <a:cs typeface="Times New Roman" panose="02020603050405020304" pitchFamily="18" charset="0"/>
              </a:rPr>
              <a:t>）</a:t>
            </a:r>
            <a:r>
              <a:rPr lang="zh-CN" altLang="en-US" sz="2200" dirty="0">
                <a:latin typeface="Times New Roman" panose="02020603050405020304" pitchFamily="18" charset="0"/>
                <a:cs typeface="Times New Roman" panose="02020603050405020304" pitchFamily="18" charset="0"/>
              </a:rPr>
              <a:t>是一个树结构（可以是二叉树或非二叉树）。其每个非叶节点表示一个特征属性上的测试，每个分支代表这个特征属性在某个值域上的输出，而每个叶节点存放一个类别。使用决策树进行决策的过程就是从根节点开始，测试待分类项中相应的特征属性，并按照其值选择输出分支，直到到达叶子节点，将叶子节点存放的类别作为决策结果。</a:t>
            </a:r>
          </a:p>
        </p:txBody>
      </p:sp>
    </p:spTree>
    <p:extLst>
      <p:ext uri="{BB962C8B-B14F-4D97-AF65-F5344CB8AC3E}">
        <p14:creationId xmlns:p14="http://schemas.microsoft.com/office/powerpoint/2010/main" val="2861728341"/>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par>
                                <p:cTn id="14" presetID="2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6583" y="1115709"/>
            <a:ext cx="650376" cy="648846"/>
          </a:xfrm>
          <a:prstGeom prst="rect">
            <a:avLst/>
          </a:prstGeom>
        </p:spPr>
      </p:pic>
      <p:sp>
        <p:nvSpPr>
          <p:cNvPr id="5" name="文本框 4"/>
          <p:cNvSpPr txBox="1"/>
          <p:nvPr/>
        </p:nvSpPr>
        <p:spPr>
          <a:xfrm>
            <a:off x="1933002" y="1018909"/>
            <a:ext cx="1581139"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概 念</a:t>
            </a:r>
            <a:endParaRPr lang="en-US" altLang="zh-CN" sz="2000" b="1" dirty="0">
              <a:latin typeface="微软雅黑" panose="020B0503020204020204" pitchFamily="34" charset="-122"/>
              <a:ea typeface="微软雅黑" panose="020B0503020204020204" pitchFamily="34" charset="-122"/>
            </a:endParaRPr>
          </a:p>
        </p:txBody>
      </p:sp>
      <p:grpSp>
        <p:nvGrpSpPr>
          <p:cNvPr id="19" name="组合 18"/>
          <p:cNvGrpSpPr/>
          <p:nvPr/>
        </p:nvGrpSpPr>
        <p:grpSpPr>
          <a:xfrm>
            <a:off x="6792096" y="1949974"/>
            <a:ext cx="3402227" cy="4338468"/>
            <a:chOff x="6792096" y="1949974"/>
            <a:chExt cx="3402227" cy="4338468"/>
          </a:xfrm>
        </p:grpSpPr>
        <p:sp>
          <p:nvSpPr>
            <p:cNvPr id="10" name="MH_Text_3"/>
            <p:cNvSpPr>
              <a:spLocks/>
            </p:cNvSpPr>
            <p:nvPr/>
          </p:nvSpPr>
          <p:spPr bwMode="auto">
            <a:xfrm>
              <a:off x="6896168" y="1949974"/>
              <a:ext cx="2314589" cy="594043"/>
            </a:xfrm>
            <a:custGeom>
              <a:avLst/>
              <a:gdLst>
                <a:gd name="T0" fmla="*/ 0 w 6706310"/>
                <a:gd name="T1" fmla="*/ 0 h 1939865"/>
                <a:gd name="T2" fmla="*/ 0 w 6706310"/>
                <a:gd name="T3" fmla="*/ 0 h 1939865"/>
                <a:gd name="T4" fmla="*/ 0 w 6706310"/>
                <a:gd name="T5" fmla="*/ 0 h 1939865"/>
                <a:gd name="T6" fmla="*/ 0 w 6706310"/>
                <a:gd name="T7" fmla="*/ 0 h 1939865"/>
                <a:gd name="T8" fmla="*/ 0 w 6706310"/>
                <a:gd name="T9" fmla="*/ 0 h 1939865"/>
                <a:gd name="T10" fmla="*/ 0 w 6706310"/>
                <a:gd name="T11" fmla="*/ 0 h 1939865"/>
                <a:gd name="T12" fmla="*/ 0 w 6706310"/>
                <a:gd name="T13" fmla="*/ 0 h 1939865"/>
                <a:gd name="T14" fmla="*/ 0 w 6706310"/>
                <a:gd name="T15" fmla="*/ 0 h 1939865"/>
                <a:gd name="T16" fmla="*/ 0 w 6706310"/>
                <a:gd name="T17" fmla="*/ 0 h 1939865"/>
                <a:gd name="T18" fmla="*/ 0 w 6706310"/>
                <a:gd name="T19" fmla="*/ 0 h 1939865"/>
                <a:gd name="T20" fmla="*/ 0 w 6706310"/>
                <a:gd name="T21" fmla="*/ 0 h 1939865"/>
                <a:gd name="T22" fmla="*/ 0 w 6706310"/>
                <a:gd name="T23" fmla="*/ 0 h 1939865"/>
                <a:gd name="T24" fmla="*/ 0 w 6706310"/>
                <a:gd name="T25" fmla="*/ 0 h 19398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706310"/>
                <a:gd name="T40" fmla="*/ 0 h 1939865"/>
                <a:gd name="T41" fmla="*/ 6706310 w 6706310"/>
                <a:gd name="T42" fmla="*/ 1939865 h 193986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706310" h="1939865">
                  <a:moveTo>
                    <a:pt x="230534" y="0"/>
                  </a:moveTo>
                  <a:lnTo>
                    <a:pt x="5434515" y="0"/>
                  </a:lnTo>
                  <a:lnTo>
                    <a:pt x="5424892" y="58377"/>
                  </a:lnTo>
                  <a:cubicBezTo>
                    <a:pt x="5398086" y="343808"/>
                    <a:pt x="5711845" y="362343"/>
                    <a:pt x="5986512" y="476986"/>
                  </a:cubicBezTo>
                  <a:lnTo>
                    <a:pt x="6083281" y="504925"/>
                  </a:lnTo>
                  <a:cubicBezTo>
                    <a:pt x="6449409" y="618298"/>
                    <a:pt x="6706310" y="883711"/>
                    <a:pt x="6706310" y="1193051"/>
                  </a:cubicBezTo>
                  <a:cubicBezTo>
                    <a:pt x="6706310" y="1605505"/>
                    <a:pt x="6249597" y="1939865"/>
                    <a:pt x="5686214" y="1939865"/>
                  </a:cubicBezTo>
                  <a:lnTo>
                    <a:pt x="5683351" y="1939759"/>
                  </a:lnTo>
                  <a:lnTo>
                    <a:pt x="5683351" y="1939865"/>
                  </a:lnTo>
                  <a:lnTo>
                    <a:pt x="230534" y="1939865"/>
                  </a:lnTo>
                  <a:cubicBezTo>
                    <a:pt x="103214" y="1939865"/>
                    <a:pt x="0" y="1836651"/>
                    <a:pt x="0" y="1709331"/>
                  </a:cubicBezTo>
                  <a:lnTo>
                    <a:pt x="0" y="230534"/>
                  </a:lnTo>
                  <a:cubicBezTo>
                    <a:pt x="0" y="103214"/>
                    <a:pt x="103214" y="0"/>
                    <a:pt x="230534" y="0"/>
                  </a:cubicBezTo>
                  <a:close/>
                </a:path>
              </a:pathLst>
            </a:custGeom>
            <a:solidFill>
              <a:srgbClr val="4A759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02852" tIns="51426" rIns="404928" bIns="51426"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en-US" altLang="zh-CN" sz="2000" b="1" dirty="0">
                  <a:latin typeface="+mn-ea"/>
                  <a:ea typeface="+mn-ea"/>
                </a:rPr>
                <a:t> </a:t>
              </a:r>
              <a:r>
                <a:rPr lang="en-US" altLang="zh-CN" sz="2000" b="1" dirty="0">
                  <a:solidFill>
                    <a:schemeClr val="bg1"/>
                  </a:solidFill>
                  <a:latin typeface="+mn-ea"/>
                  <a:ea typeface="+mn-ea"/>
                </a:rPr>
                <a:t>ID3</a:t>
              </a:r>
              <a:r>
                <a:rPr lang="zh-CN" altLang="en-US" sz="2000" b="1" dirty="0">
                  <a:solidFill>
                    <a:schemeClr val="bg1"/>
                  </a:solidFill>
                  <a:latin typeface="+mn-ea"/>
                  <a:ea typeface="+mn-ea"/>
                </a:rPr>
                <a:t>算法</a:t>
              </a:r>
            </a:p>
          </p:txBody>
        </p:sp>
        <p:sp>
          <p:nvSpPr>
            <p:cNvPr id="12" name="AutoShape 2"/>
            <p:cNvSpPr>
              <a:spLocks noChangeArrowheads="1"/>
            </p:cNvSpPr>
            <p:nvPr/>
          </p:nvSpPr>
          <p:spPr bwMode="auto">
            <a:xfrm rot="10800000">
              <a:off x="7796938" y="2666269"/>
              <a:ext cx="513047" cy="588820"/>
            </a:xfrm>
            <a:prstGeom prst="upArrow">
              <a:avLst>
                <a:gd name="adj1" fmla="val 67389"/>
                <a:gd name="adj2" fmla="val 37020"/>
              </a:avLst>
            </a:prstGeom>
            <a:solidFill>
              <a:srgbClr val="4A75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lIns="85131" tIns="42565" rIns="85131" bIns="42565"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a:sym typeface="Calibri" panose="020F0502020204030204" pitchFamily="34" charset="0"/>
              </a:endParaRPr>
            </a:p>
          </p:txBody>
        </p:sp>
        <p:sp>
          <p:nvSpPr>
            <p:cNvPr id="13" name="MH_Text_1"/>
            <p:cNvSpPr>
              <a:spLocks/>
            </p:cNvSpPr>
            <p:nvPr/>
          </p:nvSpPr>
          <p:spPr bwMode="auto">
            <a:xfrm>
              <a:off x="6792096" y="3590444"/>
              <a:ext cx="3402227" cy="2697998"/>
            </a:xfrm>
            <a:custGeom>
              <a:avLst/>
              <a:gdLst>
                <a:gd name="T0" fmla="*/ 0 w 6706310"/>
                <a:gd name="T1" fmla="*/ 0 h 1939865"/>
                <a:gd name="T2" fmla="*/ 2 w 6706310"/>
                <a:gd name="T3" fmla="*/ 0 h 1939865"/>
                <a:gd name="T4" fmla="*/ 2 w 6706310"/>
                <a:gd name="T5" fmla="*/ 0 h 1939865"/>
                <a:gd name="T6" fmla="*/ 3 w 6706310"/>
                <a:gd name="T7" fmla="*/ 0 h 1939865"/>
                <a:gd name="T8" fmla="*/ 3 w 6706310"/>
                <a:gd name="T9" fmla="*/ 0 h 1939865"/>
                <a:gd name="T10" fmla="*/ 3 w 6706310"/>
                <a:gd name="T11" fmla="*/ 0 h 1939865"/>
                <a:gd name="T12" fmla="*/ 2 w 6706310"/>
                <a:gd name="T13" fmla="*/ 0 h 1939865"/>
                <a:gd name="T14" fmla="*/ 2 w 6706310"/>
                <a:gd name="T15" fmla="*/ 0 h 1939865"/>
                <a:gd name="T16" fmla="*/ 2 w 6706310"/>
                <a:gd name="T17" fmla="*/ 0 h 1939865"/>
                <a:gd name="T18" fmla="*/ 0 w 6706310"/>
                <a:gd name="T19" fmla="*/ 0 h 1939865"/>
                <a:gd name="T20" fmla="*/ 0 w 6706310"/>
                <a:gd name="T21" fmla="*/ 0 h 1939865"/>
                <a:gd name="T22" fmla="*/ 0 w 6706310"/>
                <a:gd name="T23" fmla="*/ 0 h 1939865"/>
                <a:gd name="T24" fmla="*/ 0 w 6706310"/>
                <a:gd name="T25" fmla="*/ 0 h 19398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706310"/>
                <a:gd name="T40" fmla="*/ 0 h 1939865"/>
                <a:gd name="T41" fmla="*/ 6706310 w 6706310"/>
                <a:gd name="T42" fmla="*/ 1939865 h 193986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706310" h="1939865">
                  <a:moveTo>
                    <a:pt x="230534" y="0"/>
                  </a:moveTo>
                  <a:lnTo>
                    <a:pt x="5434515" y="0"/>
                  </a:lnTo>
                  <a:lnTo>
                    <a:pt x="5424892" y="58377"/>
                  </a:lnTo>
                  <a:cubicBezTo>
                    <a:pt x="5398086" y="343808"/>
                    <a:pt x="5711845" y="362343"/>
                    <a:pt x="5986512" y="476986"/>
                  </a:cubicBezTo>
                  <a:lnTo>
                    <a:pt x="6083281" y="504925"/>
                  </a:lnTo>
                  <a:cubicBezTo>
                    <a:pt x="6449409" y="618298"/>
                    <a:pt x="6706310" y="883711"/>
                    <a:pt x="6706310" y="1193051"/>
                  </a:cubicBezTo>
                  <a:cubicBezTo>
                    <a:pt x="6706310" y="1605505"/>
                    <a:pt x="6249597" y="1939865"/>
                    <a:pt x="5686214" y="1939865"/>
                  </a:cubicBezTo>
                  <a:lnTo>
                    <a:pt x="5683351" y="1939759"/>
                  </a:lnTo>
                  <a:lnTo>
                    <a:pt x="5683351" y="1939865"/>
                  </a:lnTo>
                  <a:lnTo>
                    <a:pt x="230534" y="1939865"/>
                  </a:lnTo>
                  <a:cubicBezTo>
                    <a:pt x="103214" y="1939865"/>
                    <a:pt x="0" y="1836651"/>
                    <a:pt x="0" y="1709331"/>
                  </a:cubicBezTo>
                  <a:lnTo>
                    <a:pt x="0" y="230534"/>
                  </a:lnTo>
                  <a:cubicBezTo>
                    <a:pt x="0" y="103214"/>
                    <a:pt x="103214" y="0"/>
                    <a:pt x="230534" y="0"/>
                  </a:cubicBezTo>
                  <a:close/>
                </a:path>
              </a:pathLst>
            </a:custGeom>
            <a:solidFill>
              <a:srgbClr val="4A759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02852" tIns="51426" rIns="404928" bIns="51426"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dirty="0">
                  <a:solidFill>
                    <a:schemeClr val="bg1"/>
                  </a:solidFill>
                  <a:latin typeface="+mn-ea"/>
                  <a:ea typeface="+mn-ea"/>
                </a:rPr>
                <a:t>由</a:t>
              </a:r>
              <a:r>
                <a:rPr lang="en-US" altLang="zh-CN" dirty="0">
                  <a:solidFill>
                    <a:schemeClr val="bg1"/>
                  </a:solidFill>
                  <a:latin typeface="+mn-ea"/>
                  <a:ea typeface="+mn-ea"/>
                </a:rPr>
                <a:t>Ross Quinlan</a:t>
              </a:r>
              <a:r>
                <a:rPr lang="zh-CN" altLang="en-US" dirty="0">
                  <a:solidFill>
                    <a:schemeClr val="bg1"/>
                  </a:solidFill>
                  <a:latin typeface="+mn-ea"/>
                  <a:ea typeface="+mn-ea"/>
                </a:rPr>
                <a:t>发明的用于决策树的算法。这个算法便是建立在上述所介绍的奥卡姆剃刀的基础上：越是小型的决策树越优于大的决策树（</a:t>
              </a:r>
              <a:r>
                <a:rPr lang="en-US" altLang="zh-CN" dirty="0">
                  <a:solidFill>
                    <a:schemeClr val="bg1"/>
                  </a:solidFill>
                  <a:latin typeface="+mn-ea"/>
                  <a:ea typeface="+mn-ea"/>
                </a:rPr>
                <a:t>be simple</a:t>
              </a:r>
              <a:r>
                <a:rPr lang="zh-CN" altLang="en-US" dirty="0">
                  <a:solidFill>
                    <a:schemeClr val="bg1"/>
                  </a:solidFill>
                  <a:latin typeface="+mn-ea"/>
                  <a:ea typeface="+mn-ea"/>
                </a:rPr>
                <a:t>简单理论）。尽管如此，该算法也不是总是生成最小的树形结构，而是一个</a:t>
              </a:r>
              <a:r>
                <a:rPr lang="zh-CN" altLang="en-US" b="1" dirty="0">
                  <a:solidFill>
                    <a:schemeClr val="bg1"/>
                  </a:solidFill>
                  <a:latin typeface="+mn-ea"/>
                  <a:ea typeface="+mn-ea"/>
                </a:rPr>
                <a:t>启发式算法</a:t>
              </a:r>
              <a:r>
                <a:rPr lang="zh-CN" altLang="en-US" dirty="0">
                  <a:solidFill>
                    <a:schemeClr val="bg1"/>
                  </a:solidFill>
                  <a:latin typeface="+mn-ea"/>
                  <a:ea typeface="+mn-ea"/>
                </a:rPr>
                <a:t>。</a:t>
              </a:r>
            </a:p>
          </p:txBody>
        </p:sp>
      </p:grpSp>
      <p:grpSp>
        <p:nvGrpSpPr>
          <p:cNvPr id="18" name="组合 17"/>
          <p:cNvGrpSpPr/>
          <p:nvPr/>
        </p:nvGrpSpPr>
        <p:grpSpPr>
          <a:xfrm>
            <a:off x="2495822" y="1975232"/>
            <a:ext cx="3669339" cy="4412678"/>
            <a:chOff x="2495822" y="1975232"/>
            <a:chExt cx="3669339" cy="4412678"/>
          </a:xfrm>
        </p:grpSpPr>
        <p:sp>
          <p:nvSpPr>
            <p:cNvPr id="9" name="MH_Text_1"/>
            <p:cNvSpPr>
              <a:spLocks/>
            </p:cNvSpPr>
            <p:nvPr/>
          </p:nvSpPr>
          <p:spPr bwMode="auto">
            <a:xfrm>
              <a:off x="2728752" y="1975232"/>
              <a:ext cx="2591348" cy="595348"/>
            </a:xfrm>
            <a:custGeom>
              <a:avLst/>
              <a:gdLst>
                <a:gd name="T0" fmla="*/ 0 w 6706310"/>
                <a:gd name="T1" fmla="*/ 0 h 1939865"/>
                <a:gd name="T2" fmla="*/ 2 w 6706310"/>
                <a:gd name="T3" fmla="*/ 0 h 1939865"/>
                <a:gd name="T4" fmla="*/ 2 w 6706310"/>
                <a:gd name="T5" fmla="*/ 0 h 1939865"/>
                <a:gd name="T6" fmla="*/ 2 w 6706310"/>
                <a:gd name="T7" fmla="*/ 0 h 1939865"/>
                <a:gd name="T8" fmla="*/ 2 w 6706310"/>
                <a:gd name="T9" fmla="*/ 0 h 1939865"/>
                <a:gd name="T10" fmla="*/ 3 w 6706310"/>
                <a:gd name="T11" fmla="*/ 0 h 1939865"/>
                <a:gd name="T12" fmla="*/ 2 w 6706310"/>
                <a:gd name="T13" fmla="*/ 0 h 1939865"/>
                <a:gd name="T14" fmla="*/ 2 w 6706310"/>
                <a:gd name="T15" fmla="*/ 0 h 1939865"/>
                <a:gd name="T16" fmla="*/ 2 w 6706310"/>
                <a:gd name="T17" fmla="*/ 0 h 1939865"/>
                <a:gd name="T18" fmla="*/ 0 w 6706310"/>
                <a:gd name="T19" fmla="*/ 0 h 1939865"/>
                <a:gd name="T20" fmla="*/ 0 w 6706310"/>
                <a:gd name="T21" fmla="*/ 0 h 1939865"/>
                <a:gd name="T22" fmla="*/ 0 w 6706310"/>
                <a:gd name="T23" fmla="*/ 0 h 1939865"/>
                <a:gd name="T24" fmla="*/ 0 w 6706310"/>
                <a:gd name="T25" fmla="*/ 0 h 19398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706310"/>
                <a:gd name="T40" fmla="*/ 0 h 1939865"/>
                <a:gd name="T41" fmla="*/ 6706310 w 6706310"/>
                <a:gd name="T42" fmla="*/ 1939865 h 193986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706310" h="1939865">
                  <a:moveTo>
                    <a:pt x="230534" y="0"/>
                  </a:moveTo>
                  <a:lnTo>
                    <a:pt x="5434515" y="0"/>
                  </a:lnTo>
                  <a:lnTo>
                    <a:pt x="5424892" y="58377"/>
                  </a:lnTo>
                  <a:cubicBezTo>
                    <a:pt x="5398086" y="343808"/>
                    <a:pt x="5711845" y="362343"/>
                    <a:pt x="5986512" y="476986"/>
                  </a:cubicBezTo>
                  <a:lnTo>
                    <a:pt x="6083281" y="504925"/>
                  </a:lnTo>
                  <a:cubicBezTo>
                    <a:pt x="6449409" y="618298"/>
                    <a:pt x="6706310" y="883711"/>
                    <a:pt x="6706310" y="1193051"/>
                  </a:cubicBezTo>
                  <a:cubicBezTo>
                    <a:pt x="6706310" y="1605505"/>
                    <a:pt x="6249597" y="1939865"/>
                    <a:pt x="5686214" y="1939865"/>
                  </a:cubicBezTo>
                  <a:lnTo>
                    <a:pt x="5683351" y="1939759"/>
                  </a:lnTo>
                  <a:lnTo>
                    <a:pt x="5683351" y="1939865"/>
                  </a:lnTo>
                  <a:lnTo>
                    <a:pt x="230534" y="1939865"/>
                  </a:lnTo>
                  <a:cubicBezTo>
                    <a:pt x="103214" y="1939865"/>
                    <a:pt x="0" y="1836651"/>
                    <a:pt x="0" y="1709331"/>
                  </a:cubicBezTo>
                  <a:lnTo>
                    <a:pt x="0" y="230534"/>
                  </a:lnTo>
                  <a:cubicBezTo>
                    <a:pt x="0" y="103214"/>
                    <a:pt x="103214" y="0"/>
                    <a:pt x="230534" y="0"/>
                  </a:cubicBezTo>
                  <a:close/>
                </a:path>
              </a:pathLst>
            </a:custGeom>
            <a:solidFill>
              <a:srgbClr val="E1906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02852" tIns="51426" rIns="404928" bIns="51426"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sz="2000" b="1" dirty="0">
                  <a:latin typeface="+mn-ea"/>
                  <a:ea typeface="+mn-ea"/>
                </a:rPr>
                <a:t>奥卡姆剃刀</a:t>
              </a:r>
            </a:p>
          </p:txBody>
        </p:sp>
        <p:sp>
          <p:nvSpPr>
            <p:cNvPr id="11" name="AutoShape 2"/>
            <p:cNvSpPr>
              <a:spLocks noChangeArrowheads="1"/>
            </p:cNvSpPr>
            <p:nvPr/>
          </p:nvSpPr>
          <p:spPr bwMode="auto">
            <a:xfrm rot="10800000">
              <a:off x="3754316" y="2788521"/>
              <a:ext cx="514353" cy="588820"/>
            </a:xfrm>
            <a:prstGeom prst="upArrow">
              <a:avLst>
                <a:gd name="adj1" fmla="val 67389"/>
                <a:gd name="adj2" fmla="val 36926"/>
              </a:avLst>
            </a:prstGeom>
            <a:solidFill>
              <a:srgbClr val="E1906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lIns="85131" tIns="42565" rIns="85131" bIns="42565"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a:sym typeface="Calibri" panose="020F0502020204030204" pitchFamily="34" charset="0"/>
              </a:endParaRPr>
            </a:p>
          </p:txBody>
        </p:sp>
        <p:sp>
          <p:nvSpPr>
            <p:cNvPr id="14" name="MH_Text_1"/>
            <p:cNvSpPr>
              <a:spLocks/>
            </p:cNvSpPr>
            <p:nvPr/>
          </p:nvSpPr>
          <p:spPr bwMode="auto">
            <a:xfrm>
              <a:off x="2495822" y="3590444"/>
              <a:ext cx="3669339" cy="2797466"/>
            </a:xfrm>
            <a:custGeom>
              <a:avLst/>
              <a:gdLst>
                <a:gd name="T0" fmla="*/ 0 w 6706310"/>
                <a:gd name="T1" fmla="*/ 0 h 1939865"/>
                <a:gd name="T2" fmla="*/ 0 w 6706310"/>
                <a:gd name="T3" fmla="*/ 0 h 1939865"/>
                <a:gd name="T4" fmla="*/ 0 w 6706310"/>
                <a:gd name="T5" fmla="*/ 0 h 1939865"/>
                <a:gd name="T6" fmla="*/ 0 w 6706310"/>
                <a:gd name="T7" fmla="*/ 0 h 1939865"/>
                <a:gd name="T8" fmla="*/ 0 w 6706310"/>
                <a:gd name="T9" fmla="*/ 0 h 1939865"/>
                <a:gd name="T10" fmla="*/ 0 w 6706310"/>
                <a:gd name="T11" fmla="*/ 0 h 1939865"/>
                <a:gd name="T12" fmla="*/ 0 w 6706310"/>
                <a:gd name="T13" fmla="*/ 0 h 1939865"/>
                <a:gd name="T14" fmla="*/ 0 w 6706310"/>
                <a:gd name="T15" fmla="*/ 0 h 1939865"/>
                <a:gd name="T16" fmla="*/ 0 w 6706310"/>
                <a:gd name="T17" fmla="*/ 0 h 1939865"/>
                <a:gd name="T18" fmla="*/ 0 w 6706310"/>
                <a:gd name="T19" fmla="*/ 0 h 1939865"/>
                <a:gd name="T20" fmla="*/ 0 w 6706310"/>
                <a:gd name="T21" fmla="*/ 0 h 1939865"/>
                <a:gd name="T22" fmla="*/ 0 w 6706310"/>
                <a:gd name="T23" fmla="*/ 0 h 1939865"/>
                <a:gd name="T24" fmla="*/ 0 w 6706310"/>
                <a:gd name="T25" fmla="*/ 0 h 19398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706310"/>
                <a:gd name="T40" fmla="*/ 0 h 1939865"/>
                <a:gd name="T41" fmla="*/ 6706310 w 6706310"/>
                <a:gd name="T42" fmla="*/ 1939865 h 193986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706310" h="1939865">
                  <a:moveTo>
                    <a:pt x="230534" y="0"/>
                  </a:moveTo>
                  <a:lnTo>
                    <a:pt x="5434515" y="0"/>
                  </a:lnTo>
                  <a:lnTo>
                    <a:pt x="5424892" y="58377"/>
                  </a:lnTo>
                  <a:cubicBezTo>
                    <a:pt x="5398086" y="343808"/>
                    <a:pt x="5711845" y="362343"/>
                    <a:pt x="5986512" y="476986"/>
                  </a:cubicBezTo>
                  <a:lnTo>
                    <a:pt x="6083281" y="504925"/>
                  </a:lnTo>
                  <a:cubicBezTo>
                    <a:pt x="6449409" y="618298"/>
                    <a:pt x="6706310" y="883711"/>
                    <a:pt x="6706310" y="1193051"/>
                  </a:cubicBezTo>
                  <a:cubicBezTo>
                    <a:pt x="6706310" y="1605505"/>
                    <a:pt x="6249597" y="1939865"/>
                    <a:pt x="5686214" y="1939865"/>
                  </a:cubicBezTo>
                  <a:lnTo>
                    <a:pt x="5683351" y="1939759"/>
                  </a:lnTo>
                  <a:lnTo>
                    <a:pt x="5683351" y="1939865"/>
                  </a:lnTo>
                  <a:lnTo>
                    <a:pt x="230534" y="1939865"/>
                  </a:lnTo>
                  <a:cubicBezTo>
                    <a:pt x="103214" y="1939865"/>
                    <a:pt x="0" y="1836651"/>
                    <a:pt x="0" y="1709331"/>
                  </a:cubicBezTo>
                  <a:lnTo>
                    <a:pt x="0" y="230534"/>
                  </a:lnTo>
                  <a:cubicBezTo>
                    <a:pt x="0" y="103214"/>
                    <a:pt x="103214" y="0"/>
                    <a:pt x="230534" y="0"/>
                  </a:cubicBezTo>
                  <a:close/>
                </a:path>
              </a:pathLst>
            </a:custGeom>
            <a:solidFill>
              <a:srgbClr val="E1906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02852" tIns="51426" rIns="404928" bIns="51426"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dirty="0">
                  <a:latin typeface="+mn-ea"/>
                  <a:ea typeface="+mn-ea"/>
                </a:rPr>
                <a:t>由</a:t>
              </a:r>
              <a:r>
                <a:rPr lang="en-US" altLang="zh-CN" dirty="0">
                  <a:latin typeface="+mn-ea"/>
                  <a:ea typeface="+mn-ea"/>
                </a:rPr>
                <a:t>14</a:t>
              </a:r>
              <a:r>
                <a:rPr lang="zh-CN" altLang="en-US" dirty="0">
                  <a:latin typeface="+mn-ea"/>
                  <a:ea typeface="+mn-ea"/>
                </a:rPr>
                <a:t>世纪逻辑学家、圣方济各会修士奥卡姆的威廉（</a:t>
              </a:r>
              <a:r>
                <a:rPr lang="en-US" altLang="zh-CN" dirty="0">
                  <a:latin typeface="+mn-ea"/>
                  <a:ea typeface="+mn-ea"/>
                </a:rPr>
                <a:t>William of Occam</a:t>
              </a:r>
              <a:r>
                <a:rPr lang="zh-CN" altLang="en-US" dirty="0">
                  <a:latin typeface="+mn-ea"/>
                  <a:ea typeface="+mn-ea"/>
                </a:rPr>
                <a:t>，约</a:t>
              </a:r>
              <a:r>
                <a:rPr lang="en-US" altLang="zh-CN" dirty="0">
                  <a:latin typeface="+mn-ea"/>
                  <a:ea typeface="+mn-ea"/>
                </a:rPr>
                <a:t>1285</a:t>
              </a:r>
              <a:r>
                <a:rPr lang="zh-CN" altLang="en-US" dirty="0">
                  <a:latin typeface="+mn-ea"/>
                  <a:ea typeface="+mn-ea"/>
                </a:rPr>
                <a:t>年至</a:t>
              </a:r>
              <a:r>
                <a:rPr lang="en-US" altLang="zh-CN" dirty="0">
                  <a:latin typeface="+mn-ea"/>
                  <a:ea typeface="+mn-ea"/>
                </a:rPr>
                <a:t>1349</a:t>
              </a:r>
              <a:r>
                <a:rPr lang="zh-CN" altLang="en-US" dirty="0">
                  <a:latin typeface="+mn-ea"/>
                  <a:ea typeface="+mn-ea"/>
                </a:rPr>
                <a:t>年）提出，他在</a:t>
              </a:r>
              <a:r>
                <a:rPr lang="en-US" altLang="zh-CN" dirty="0">
                  <a:latin typeface="+mn-ea"/>
                  <a:ea typeface="+mn-ea"/>
                </a:rPr>
                <a:t>《</a:t>
              </a:r>
              <a:r>
                <a:rPr lang="zh-CN" altLang="en-US" dirty="0">
                  <a:latin typeface="+mn-ea"/>
                  <a:ea typeface="+mn-ea"/>
                </a:rPr>
                <a:t>箴言书注</a:t>
              </a:r>
              <a:r>
                <a:rPr lang="en-US" altLang="zh-CN" dirty="0">
                  <a:latin typeface="+mn-ea"/>
                  <a:ea typeface="+mn-ea"/>
                </a:rPr>
                <a:t>》2</a:t>
              </a:r>
              <a:r>
                <a:rPr lang="zh-CN" altLang="en-US" dirty="0">
                  <a:latin typeface="+mn-ea"/>
                  <a:ea typeface="+mn-ea"/>
                </a:rPr>
                <a:t>卷</a:t>
              </a:r>
              <a:r>
                <a:rPr lang="en-US" altLang="zh-CN" dirty="0">
                  <a:latin typeface="+mn-ea"/>
                  <a:ea typeface="+mn-ea"/>
                </a:rPr>
                <a:t>15</a:t>
              </a:r>
              <a:r>
                <a:rPr lang="zh-CN" altLang="en-US" dirty="0">
                  <a:latin typeface="+mn-ea"/>
                  <a:ea typeface="+mn-ea"/>
                </a:rPr>
                <a:t>题说“切勿浪费较多东西，‘用较少的东西，同样可以做好的事情’。简单点说，便是：</a:t>
              </a:r>
              <a:r>
                <a:rPr lang="en-US" altLang="zh-CN" b="1" dirty="0">
                  <a:latin typeface="+mn-ea"/>
                  <a:ea typeface="+mn-ea"/>
                </a:rPr>
                <a:t>be simple</a:t>
              </a:r>
              <a:r>
                <a:rPr lang="zh-CN" altLang="en-US" dirty="0">
                  <a:latin typeface="+mn-ea"/>
                  <a:ea typeface="+mn-ea"/>
                </a:rPr>
                <a:t>。</a:t>
              </a:r>
              <a:endParaRPr lang="zh-CN" altLang="en-US" b="1" dirty="0">
                <a:latin typeface="+mn-ea"/>
                <a:ea typeface="+mn-ea"/>
              </a:endParaRPr>
            </a:p>
          </p:txBody>
        </p:sp>
      </p:grpSp>
    </p:spTree>
    <p:extLst>
      <p:ext uri="{BB962C8B-B14F-4D97-AF65-F5344CB8AC3E}">
        <p14:creationId xmlns:p14="http://schemas.microsoft.com/office/powerpoint/2010/main" val="1096172056"/>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20344" y="929235"/>
            <a:ext cx="3891449"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、核心思想</a:t>
            </a:r>
            <a:endParaRPr lang="en-US" altLang="zh-CN" sz="2000" dirty="0">
              <a:latin typeface="微软雅黑" panose="020B0503020204020204" pitchFamily="34" charset="-122"/>
              <a:ea typeface="微软雅黑" panose="020B0503020204020204" pitchFamily="34" charset="-122"/>
            </a:endParaRP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69968" y="915654"/>
            <a:ext cx="650376" cy="648846"/>
          </a:xfrm>
          <a:prstGeom prst="rect">
            <a:avLst/>
          </a:prstGeom>
        </p:spPr>
      </p:pic>
      <p:grpSp>
        <p:nvGrpSpPr>
          <p:cNvPr id="57" name="组合 56"/>
          <p:cNvGrpSpPr/>
          <p:nvPr/>
        </p:nvGrpSpPr>
        <p:grpSpPr>
          <a:xfrm>
            <a:off x="2417243" y="2315751"/>
            <a:ext cx="7209229" cy="3695647"/>
            <a:chOff x="2398097" y="2460876"/>
            <a:chExt cx="7209229" cy="3695647"/>
          </a:xfrm>
        </p:grpSpPr>
        <p:sp>
          <p:nvSpPr>
            <p:cNvPr id="26" name="Line 9"/>
            <p:cNvSpPr>
              <a:spLocks noChangeShapeType="1"/>
            </p:cNvSpPr>
            <p:nvPr/>
          </p:nvSpPr>
          <p:spPr bwMode="auto">
            <a:xfrm>
              <a:off x="2398097" y="4243180"/>
              <a:ext cx="7062787" cy="0"/>
            </a:xfrm>
            <a:prstGeom prst="line">
              <a:avLst/>
            </a:prstGeom>
            <a:noFill/>
            <a:ln w="38100" cmpd="sng">
              <a:solidFill>
                <a:srgbClr val="4A7597"/>
              </a:solidFill>
              <a:round/>
              <a:headEnd/>
              <a:tailEnd type="triangle" w="med" len="med"/>
            </a:ln>
            <a:effectLst>
              <a:outerShdw dist="35921" dir="2700000" algn="ctr" rotWithShape="0">
                <a:schemeClr val="bg2"/>
              </a:outerShdw>
            </a:effectLst>
            <a:extLst/>
          </p:spPr>
          <p:txBody>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buFont typeface="Arial" pitchFamily="34" charset="0"/>
                <a:buNone/>
                <a:defRPr/>
              </a:pPr>
              <a:endParaRPr lang="zh-CN" altLang="en-US" sz="2400">
                <a:solidFill>
                  <a:srgbClr val="000000"/>
                </a:solidFill>
                <a:ea typeface="+mn-ea"/>
              </a:endParaRPr>
            </a:p>
          </p:txBody>
        </p:sp>
        <p:sp>
          <p:nvSpPr>
            <p:cNvPr id="27" name="Oval 10"/>
            <p:cNvSpPr>
              <a:spLocks noChangeArrowheads="1"/>
            </p:cNvSpPr>
            <p:nvPr/>
          </p:nvSpPr>
          <p:spPr bwMode="auto">
            <a:xfrm>
              <a:off x="3269634" y="4143168"/>
              <a:ext cx="196850" cy="195262"/>
            </a:xfrm>
            <a:prstGeom prst="ellipse">
              <a:avLst/>
            </a:prstGeom>
            <a:solidFill>
              <a:srgbClr val="7C604B"/>
            </a:solidFill>
            <a:ln w="38100" cmpd="sng">
              <a:solidFill>
                <a:srgbClr val="EAEAEA"/>
              </a:solidFill>
              <a:round/>
              <a:headEnd/>
              <a:tailEnd/>
            </a:ln>
            <a:effectLst>
              <a:outerShdw dist="35921" dir="2700000" algn="ctr" rotWithShape="0">
                <a:schemeClr val="bg2"/>
              </a:outerShdw>
            </a:effec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buFont typeface="Arial" pitchFamily="34" charset="0"/>
                <a:buNone/>
                <a:defRPr/>
              </a:pPr>
              <a:endParaRPr lang="zh-CN" altLang="en-US" sz="2400">
                <a:solidFill>
                  <a:srgbClr val="000000"/>
                </a:solidFill>
                <a:ea typeface="+mn-ea"/>
              </a:endParaRPr>
            </a:p>
          </p:txBody>
        </p:sp>
        <p:grpSp>
          <p:nvGrpSpPr>
            <p:cNvPr id="28" name="Group 11"/>
            <p:cNvGrpSpPr>
              <a:grpSpLocks/>
            </p:cNvGrpSpPr>
            <p:nvPr/>
          </p:nvGrpSpPr>
          <p:grpSpPr bwMode="auto">
            <a:xfrm>
              <a:off x="2503333" y="2521197"/>
              <a:ext cx="1708599" cy="1573699"/>
              <a:chOff x="0" y="0"/>
              <a:chExt cx="1296" cy="912"/>
            </a:xfrm>
            <a:solidFill>
              <a:srgbClr val="4A7597"/>
            </a:solidFill>
            <a:effectLst>
              <a:outerShdw blurRad="50800" dist="38100" algn="l" rotWithShape="0">
                <a:prstClr val="black">
                  <a:alpha val="40000"/>
                </a:prstClr>
              </a:outerShdw>
            </a:effectLst>
          </p:grpSpPr>
          <p:sp>
            <p:nvSpPr>
              <p:cNvPr id="55" name="Rectangle 12"/>
              <p:cNvSpPr>
                <a:spLocks noChangeArrowheads="1"/>
              </p:cNvSpPr>
              <p:nvPr/>
            </p:nvSpPr>
            <p:spPr bwMode="auto">
              <a:xfrm>
                <a:off x="0" y="0"/>
                <a:ext cx="1296" cy="697"/>
              </a:xfrm>
              <a:prstGeom prst="rect">
                <a:avLst/>
              </a:prstGeom>
              <a:grpFill/>
              <a:ln>
                <a:noFill/>
              </a:ln>
              <a:effectLst/>
              <a:extLst/>
            </p:spPr>
            <p:txBody>
              <a:bodyPr wrap="none" lIns="90170" tIns="46990" rIns="90170" bIns="4699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buFont typeface="Arial" pitchFamily="34" charset="0"/>
                  <a:buNone/>
                  <a:defRPr/>
                </a:pPr>
                <a:endParaRPr lang="zh-CN" altLang="zh-CN" sz="1600">
                  <a:solidFill>
                    <a:srgbClr val="000000"/>
                  </a:solidFill>
                  <a:ea typeface="+mn-ea"/>
                </a:endParaRPr>
              </a:p>
            </p:txBody>
          </p:sp>
          <p:sp>
            <p:nvSpPr>
              <p:cNvPr id="56" name="AutoShape 13"/>
              <p:cNvSpPr>
                <a:spLocks noChangeArrowheads="1"/>
              </p:cNvSpPr>
              <p:nvPr/>
            </p:nvSpPr>
            <p:spPr bwMode="auto">
              <a:xfrm>
                <a:off x="249" y="671"/>
                <a:ext cx="798" cy="241"/>
              </a:xfrm>
              <a:prstGeom prst="flowChartMerge">
                <a:avLst/>
              </a:prstGeom>
              <a:grpFill/>
              <a:ln>
                <a:noFill/>
              </a:ln>
              <a:effectLst/>
              <a:extLst/>
            </p:spPr>
            <p:txBody>
              <a:bodyPr wrap="none" lIns="90170" tIns="46990" rIns="90170" bIns="4699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buFont typeface="Arial" pitchFamily="34" charset="0"/>
                  <a:buNone/>
                  <a:defRPr/>
                </a:pPr>
                <a:endParaRPr lang="zh-CN" altLang="en-US" sz="2400">
                  <a:solidFill>
                    <a:srgbClr val="000000"/>
                  </a:solidFill>
                  <a:ea typeface="+mn-ea"/>
                </a:endParaRPr>
              </a:p>
            </p:txBody>
          </p:sp>
        </p:grpSp>
        <p:sp>
          <p:nvSpPr>
            <p:cNvPr id="29" name="Oval 16"/>
            <p:cNvSpPr>
              <a:spLocks noChangeArrowheads="1"/>
            </p:cNvSpPr>
            <p:nvPr/>
          </p:nvSpPr>
          <p:spPr bwMode="auto">
            <a:xfrm>
              <a:off x="4533284" y="4143168"/>
              <a:ext cx="196850" cy="195262"/>
            </a:xfrm>
            <a:prstGeom prst="ellipse">
              <a:avLst/>
            </a:prstGeom>
            <a:solidFill>
              <a:srgbClr val="7C604B"/>
            </a:solidFill>
            <a:ln w="38100" cmpd="sng">
              <a:solidFill>
                <a:srgbClr val="EAEAEA"/>
              </a:solidFill>
              <a:round/>
              <a:headEnd/>
              <a:tailEnd/>
            </a:ln>
            <a:effectLst>
              <a:outerShdw dist="35921" dir="2700000" algn="ctr" rotWithShape="0">
                <a:schemeClr val="bg2"/>
              </a:outerShdw>
            </a:effec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buFont typeface="Arial" pitchFamily="34" charset="0"/>
                <a:buNone/>
                <a:defRPr/>
              </a:pPr>
              <a:endParaRPr lang="zh-CN" altLang="en-US" sz="2400">
                <a:solidFill>
                  <a:srgbClr val="000000"/>
                </a:solidFill>
                <a:ea typeface="+mn-ea"/>
              </a:endParaRPr>
            </a:p>
          </p:txBody>
        </p:sp>
        <p:grpSp>
          <p:nvGrpSpPr>
            <p:cNvPr id="30" name="Group 17"/>
            <p:cNvGrpSpPr>
              <a:grpSpLocks/>
            </p:cNvGrpSpPr>
            <p:nvPr/>
          </p:nvGrpSpPr>
          <p:grpSpPr bwMode="auto">
            <a:xfrm>
              <a:off x="3803760" y="4486713"/>
              <a:ext cx="1708599" cy="1669810"/>
              <a:chOff x="0" y="0"/>
              <a:chExt cx="1296" cy="912"/>
            </a:xfrm>
            <a:solidFill>
              <a:srgbClr val="E19061"/>
            </a:solidFill>
            <a:effectLst>
              <a:outerShdw blurRad="50800" dist="38100" algn="l" rotWithShape="0">
                <a:prstClr val="black">
                  <a:alpha val="40000"/>
                </a:prstClr>
              </a:outerShdw>
            </a:effectLst>
          </p:grpSpPr>
          <p:sp>
            <p:nvSpPr>
              <p:cNvPr id="53" name="Rectangle 18"/>
              <p:cNvSpPr>
                <a:spLocks noChangeArrowheads="1"/>
              </p:cNvSpPr>
              <p:nvPr/>
            </p:nvSpPr>
            <p:spPr bwMode="auto">
              <a:xfrm flipV="1">
                <a:off x="0" y="215"/>
                <a:ext cx="1296" cy="697"/>
              </a:xfrm>
              <a:prstGeom prst="rect">
                <a:avLst/>
              </a:prstGeom>
              <a:grpFill/>
              <a:ln>
                <a:noFill/>
              </a:ln>
              <a:effectLst/>
              <a:extLst/>
            </p:spPr>
            <p:txBody>
              <a:bodyPr rot="10800000" wrap="none" lIns="90170" tIns="46990" rIns="90170" bIns="4699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buFont typeface="Arial" pitchFamily="34" charset="0"/>
                  <a:buNone/>
                  <a:defRPr/>
                </a:pPr>
                <a:endParaRPr lang="zh-CN" altLang="zh-CN" sz="1600">
                  <a:solidFill>
                    <a:srgbClr val="000000"/>
                  </a:solidFill>
                  <a:ea typeface="+mn-ea"/>
                </a:endParaRPr>
              </a:p>
            </p:txBody>
          </p:sp>
          <p:sp>
            <p:nvSpPr>
              <p:cNvPr id="54" name="AutoShape 19"/>
              <p:cNvSpPr>
                <a:spLocks noChangeArrowheads="1"/>
              </p:cNvSpPr>
              <p:nvPr/>
            </p:nvSpPr>
            <p:spPr bwMode="auto">
              <a:xfrm flipV="1">
                <a:off x="249" y="0"/>
                <a:ext cx="798" cy="241"/>
              </a:xfrm>
              <a:prstGeom prst="flowChartMerge">
                <a:avLst/>
              </a:prstGeom>
              <a:grpFill/>
              <a:ln>
                <a:noFill/>
              </a:ln>
              <a:effectLst/>
              <a:extLst/>
            </p:spPr>
            <p:txBody>
              <a:bodyPr wrap="none" lIns="90170" tIns="46990" rIns="90170" bIns="4699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buFont typeface="Arial" pitchFamily="34" charset="0"/>
                  <a:buNone/>
                  <a:defRPr/>
                </a:pPr>
                <a:endParaRPr lang="zh-CN" altLang="en-US" sz="2400">
                  <a:solidFill>
                    <a:srgbClr val="000000"/>
                  </a:solidFill>
                  <a:ea typeface="+mn-ea"/>
                </a:endParaRPr>
              </a:p>
            </p:txBody>
          </p:sp>
        </p:grpSp>
        <p:sp>
          <p:nvSpPr>
            <p:cNvPr id="31" name="Oval 22"/>
            <p:cNvSpPr>
              <a:spLocks noChangeArrowheads="1"/>
            </p:cNvSpPr>
            <p:nvPr/>
          </p:nvSpPr>
          <p:spPr bwMode="auto">
            <a:xfrm>
              <a:off x="5798522" y="4143168"/>
              <a:ext cx="196850" cy="195262"/>
            </a:xfrm>
            <a:prstGeom prst="ellipse">
              <a:avLst/>
            </a:prstGeom>
            <a:solidFill>
              <a:srgbClr val="7C604B"/>
            </a:solidFill>
            <a:ln w="38100" cmpd="sng">
              <a:solidFill>
                <a:srgbClr val="EAEAEA"/>
              </a:solidFill>
              <a:round/>
              <a:headEnd/>
              <a:tailEnd/>
            </a:ln>
            <a:effectLst>
              <a:outerShdw dist="35921" dir="2700000" algn="ctr" rotWithShape="0">
                <a:schemeClr val="bg2"/>
              </a:outerShdw>
            </a:effec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buFont typeface="Arial" pitchFamily="34" charset="0"/>
                <a:buNone/>
                <a:defRPr/>
              </a:pPr>
              <a:endParaRPr lang="zh-CN" altLang="en-US" sz="2400">
                <a:solidFill>
                  <a:srgbClr val="000000"/>
                </a:solidFill>
                <a:ea typeface="+mn-ea"/>
              </a:endParaRPr>
            </a:p>
          </p:txBody>
        </p:sp>
        <p:grpSp>
          <p:nvGrpSpPr>
            <p:cNvPr id="32" name="Group 23"/>
            <p:cNvGrpSpPr>
              <a:grpSpLocks/>
            </p:cNvGrpSpPr>
            <p:nvPr/>
          </p:nvGrpSpPr>
          <p:grpSpPr bwMode="auto">
            <a:xfrm>
              <a:off x="5031634" y="2527247"/>
              <a:ext cx="1708599" cy="1500707"/>
              <a:chOff x="0" y="0"/>
              <a:chExt cx="1296" cy="912"/>
            </a:xfrm>
            <a:solidFill>
              <a:srgbClr val="E19061"/>
            </a:solidFill>
            <a:effectLst>
              <a:outerShdw blurRad="50800" dist="38100" algn="l" rotWithShape="0">
                <a:prstClr val="black">
                  <a:alpha val="40000"/>
                </a:prstClr>
              </a:outerShdw>
            </a:effectLst>
          </p:grpSpPr>
          <p:sp>
            <p:nvSpPr>
              <p:cNvPr id="51" name="Rectangle 24"/>
              <p:cNvSpPr>
                <a:spLocks noChangeArrowheads="1"/>
              </p:cNvSpPr>
              <p:nvPr/>
            </p:nvSpPr>
            <p:spPr bwMode="auto">
              <a:xfrm>
                <a:off x="0" y="0"/>
                <a:ext cx="1296" cy="697"/>
              </a:xfrm>
              <a:prstGeom prst="rect">
                <a:avLst/>
              </a:prstGeom>
              <a:grpFill/>
              <a:ln>
                <a:noFill/>
              </a:ln>
              <a:effectLst/>
              <a:extLst/>
            </p:spPr>
            <p:txBody>
              <a:bodyPr wrap="none" lIns="90170" tIns="46990" rIns="90170" bIns="4699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buFont typeface="Arial" pitchFamily="34" charset="0"/>
                  <a:buNone/>
                  <a:defRPr/>
                </a:pPr>
                <a:endParaRPr lang="zh-CN" altLang="zh-CN" sz="1600">
                  <a:solidFill>
                    <a:srgbClr val="000000"/>
                  </a:solidFill>
                  <a:ea typeface="+mn-ea"/>
                </a:endParaRPr>
              </a:p>
            </p:txBody>
          </p:sp>
          <p:sp>
            <p:nvSpPr>
              <p:cNvPr id="52" name="AutoShape 25"/>
              <p:cNvSpPr>
                <a:spLocks noChangeArrowheads="1"/>
              </p:cNvSpPr>
              <p:nvPr/>
            </p:nvSpPr>
            <p:spPr bwMode="auto">
              <a:xfrm>
                <a:off x="249" y="671"/>
                <a:ext cx="798" cy="241"/>
              </a:xfrm>
              <a:prstGeom prst="flowChartMerge">
                <a:avLst/>
              </a:prstGeom>
              <a:grpFill/>
              <a:ln>
                <a:noFill/>
              </a:ln>
              <a:effectLst/>
              <a:extLst/>
            </p:spPr>
            <p:txBody>
              <a:bodyPr wrap="none" lIns="90170" tIns="46990" rIns="90170" bIns="4699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buFont typeface="Arial" pitchFamily="34" charset="0"/>
                  <a:buNone/>
                  <a:defRPr/>
                </a:pPr>
                <a:endParaRPr lang="zh-CN" altLang="en-US" sz="2400">
                  <a:solidFill>
                    <a:srgbClr val="000000"/>
                  </a:solidFill>
                  <a:ea typeface="+mn-ea"/>
                </a:endParaRPr>
              </a:p>
            </p:txBody>
          </p:sp>
        </p:grpSp>
        <p:sp>
          <p:nvSpPr>
            <p:cNvPr id="33" name="Oval 28"/>
            <p:cNvSpPr>
              <a:spLocks noChangeArrowheads="1"/>
            </p:cNvSpPr>
            <p:nvPr/>
          </p:nvSpPr>
          <p:spPr bwMode="auto">
            <a:xfrm>
              <a:off x="7062172" y="4146343"/>
              <a:ext cx="192087" cy="192087"/>
            </a:xfrm>
            <a:prstGeom prst="ellipse">
              <a:avLst/>
            </a:prstGeom>
            <a:solidFill>
              <a:srgbClr val="7C604B"/>
            </a:solidFill>
            <a:ln w="38100" cmpd="sng">
              <a:solidFill>
                <a:srgbClr val="EAEAEA"/>
              </a:solidFill>
              <a:round/>
              <a:headEnd/>
              <a:tailEnd/>
            </a:ln>
            <a:effectLst>
              <a:outerShdw dist="35921" dir="2700000" algn="ctr" rotWithShape="0">
                <a:schemeClr val="bg2"/>
              </a:outerShdw>
            </a:effec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buFont typeface="Arial" pitchFamily="34" charset="0"/>
                <a:buNone/>
                <a:defRPr/>
              </a:pPr>
              <a:endParaRPr lang="zh-CN" altLang="en-US" sz="2400">
                <a:solidFill>
                  <a:srgbClr val="000000"/>
                </a:solidFill>
                <a:ea typeface="+mn-ea"/>
              </a:endParaRPr>
            </a:p>
          </p:txBody>
        </p:sp>
        <p:grpSp>
          <p:nvGrpSpPr>
            <p:cNvPr id="34" name="Group 29"/>
            <p:cNvGrpSpPr>
              <a:grpSpLocks/>
            </p:cNvGrpSpPr>
            <p:nvPr/>
          </p:nvGrpSpPr>
          <p:grpSpPr bwMode="auto">
            <a:xfrm>
              <a:off x="6295788" y="4448145"/>
              <a:ext cx="1708599" cy="1670462"/>
              <a:chOff x="0" y="0"/>
              <a:chExt cx="1296" cy="912"/>
            </a:xfrm>
            <a:solidFill>
              <a:srgbClr val="E19061"/>
            </a:solidFill>
            <a:effectLst>
              <a:outerShdw blurRad="50800" dist="38100" algn="l" rotWithShape="0">
                <a:prstClr val="black">
                  <a:alpha val="40000"/>
                </a:prstClr>
              </a:outerShdw>
            </a:effectLst>
          </p:grpSpPr>
          <p:sp>
            <p:nvSpPr>
              <p:cNvPr id="49" name="Rectangle 30"/>
              <p:cNvSpPr>
                <a:spLocks noChangeArrowheads="1"/>
              </p:cNvSpPr>
              <p:nvPr/>
            </p:nvSpPr>
            <p:spPr bwMode="auto">
              <a:xfrm flipV="1">
                <a:off x="0" y="215"/>
                <a:ext cx="1296" cy="697"/>
              </a:xfrm>
              <a:prstGeom prst="rect">
                <a:avLst/>
              </a:prstGeom>
              <a:grpFill/>
              <a:ln>
                <a:noFill/>
              </a:ln>
              <a:effectLst/>
              <a:extLst/>
            </p:spPr>
            <p:txBody>
              <a:bodyPr rot="10800000" wrap="none" lIns="90170" tIns="46990" rIns="90170" bIns="4699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buFont typeface="Arial" pitchFamily="34" charset="0"/>
                  <a:buNone/>
                  <a:defRPr/>
                </a:pPr>
                <a:endParaRPr lang="zh-CN" altLang="zh-CN" sz="1600">
                  <a:solidFill>
                    <a:srgbClr val="000000"/>
                  </a:solidFill>
                  <a:ea typeface="+mn-ea"/>
                </a:endParaRPr>
              </a:p>
            </p:txBody>
          </p:sp>
          <p:sp>
            <p:nvSpPr>
              <p:cNvPr id="50" name="AutoShape 31"/>
              <p:cNvSpPr>
                <a:spLocks noChangeArrowheads="1"/>
              </p:cNvSpPr>
              <p:nvPr/>
            </p:nvSpPr>
            <p:spPr bwMode="auto">
              <a:xfrm flipV="1">
                <a:off x="249" y="0"/>
                <a:ext cx="798" cy="241"/>
              </a:xfrm>
              <a:prstGeom prst="flowChartMerge">
                <a:avLst/>
              </a:prstGeom>
              <a:grpFill/>
              <a:ln>
                <a:noFill/>
              </a:ln>
              <a:effectLst/>
              <a:extLst/>
            </p:spPr>
            <p:txBody>
              <a:bodyPr wrap="none" lIns="90170" tIns="46990" rIns="90170" bIns="4699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buFont typeface="Arial" pitchFamily="34" charset="0"/>
                  <a:buNone/>
                  <a:defRPr/>
                </a:pPr>
                <a:endParaRPr lang="zh-CN" altLang="en-US" sz="2400">
                  <a:solidFill>
                    <a:srgbClr val="000000"/>
                  </a:solidFill>
                  <a:ea typeface="+mn-ea"/>
                </a:endParaRPr>
              </a:p>
            </p:txBody>
          </p:sp>
        </p:grpSp>
        <p:sp>
          <p:nvSpPr>
            <p:cNvPr id="35" name="Oval 34"/>
            <p:cNvSpPr>
              <a:spLocks noChangeArrowheads="1"/>
            </p:cNvSpPr>
            <p:nvPr/>
          </p:nvSpPr>
          <p:spPr bwMode="auto">
            <a:xfrm>
              <a:off x="8325822" y="4143168"/>
              <a:ext cx="195262" cy="195262"/>
            </a:xfrm>
            <a:prstGeom prst="ellipse">
              <a:avLst/>
            </a:prstGeom>
            <a:solidFill>
              <a:srgbClr val="7C604B"/>
            </a:solidFill>
            <a:ln w="38100" cmpd="sng">
              <a:solidFill>
                <a:srgbClr val="EAEAEA"/>
              </a:solidFill>
              <a:round/>
              <a:headEnd/>
              <a:tailEnd/>
            </a:ln>
            <a:effectLst>
              <a:outerShdw dist="35921" dir="2700000" algn="ctr" rotWithShape="0">
                <a:schemeClr val="bg2"/>
              </a:outerShdw>
            </a:effectLst>
          </p:spPr>
          <p:txBody>
            <a:bodyPr wrap="none"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buFont typeface="Arial" pitchFamily="34" charset="0"/>
                <a:buNone/>
                <a:defRPr/>
              </a:pPr>
              <a:endParaRPr lang="zh-CN" altLang="en-US" sz="2400">
                <a:solidFill>
                  <a:srgbClr val="000000"/>
                </a:solidFill>
                <a:ea typeface="+mn-ea"/>
              </a:endParaRPr>
            </a:p>
          </p:txBody>
        </p:sp>
        <p:grpSp>
          <p:nvGrpSpPr>
            <p:cNvPr id="36" name="Group 35"/>
            <p:cNvGrpSpPr>
              <a:grpSpLocks/>
            </p:cNvGrpSpPr>
            <p:nvPr/>
          </p:nvGrpSpPr>
          <p:grpSpPr bwMode="auto">
            <a:xfrm>
              <a:off x="7343642" y="2476976"/>
              <a:ext cx="2263684" cy="1592725"/>
              <a:chOff x="0" y="0"/>
              <a:chExt cx="1296" cy="912"/>
            </a:xfrm>
            <a:solidFill>
              <a:srgbClr val="4A7597"/>
            </a:solidFill>
            <a:effectLst>
              <a:outerShdw blurRad="50800" dist="38100" algn="l" rotWithShape="0">
                <a:prstClr val="black">
                  <a:alpha val="40000"/>
                </a:prstClr>
              </a:outerShdw>
            </a:effectLst>
          </p:grpSpPr>
          <p:sp>
            <p:nvSpPr>
              <p:cNvPr id="47" name="Rectangle 36"/>
              <p:cNvSpPr>
                <a:spLocks noChangeArrowheads="1"/>
              </p:cNvSpPr>
              <p:nvPr/>
            </p:nvSpPr>
            <p:spPr bwMode="auto">
              <a:xfrm>
                <a:off x="0" y="0"/>
                <a:ext cx="1296" cy="697"/>
              </a:xfrm>
              <a:prstGeom prst="rect">
                <a:avLst/>
              </a:prstGeom>
              <a:grpFill/>
              <a:ln>
                <a:noFill/>
              </a:ln>
              <a:effectLst/>
              <a:extLst/>
            </p:spPr>
            <p:txBody>
              <a:bodyPr wrap="none" lIns="90170" tIns="46990" rIns="90170" bIns="4699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buFont typeface="Arial" pitchFamily="34" charset="0"/>
                  <a:buNone/>
                  <a:defRPr/>
                </a:pPr>
                <a:endParaRPr lang="zh-CN" altLang="zh-CN" sz="1600">
                  <a:solidFill>
                    <a:srgbClr val="000000"/>
                  </a:solidFill>
                  <a:ea typeface="+mn-ea"/>
                </a:endParaRPr>
              </a:p>
            </p:txBody>
          </p:sp>
          <p:sp>
            <p:nvSpPr>
              <p:cNvPr id="48" name="AutoShape 37"/>
              <p:cNvSpPr>
                <a:spLocks noChangeArrowheads="1"/>
              </p:cNvSpPr>
              <p:nvPr/>
            </p:nvSpPr>
            <p:spPr bwMode="auto">
              <a:xfrm>
                <a:off x="249" y="671"/>
                <a:ext cx="798" cy="241"/>
              </a:xfrm>
              <a:prstGeom prst="flowChartMerge">
                <a:avLst/>
              </a:prstGeom>
              <a:grpFill/>
              <a:ln>
                <a:noFill/>
              </a:ln>
              <a:effectLst/>
              <a:extLst/>
            </p:spPr>
            <p:txBody>
              <a:bodyPr wrap="none" lIns="90170" tIns="46990" rIns="90170" bIns="4699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buFont typeface="Arial" pitchFamily="34" charset="0"/>
                  <a:buNone/>
                  <a:defRPr/>
                </a:pPr>
                <a:endParaRPr lang="zh-CN" altLang="en-US" sz="2400">
                  <a:solidFill>
                    <a:srgbClr val="000000"/>
                  </a:solidFill>
                  <a:ea typeface="+mn-ea"/>
                </a:endParaRPr>
              </a:p>
            </p:txBody>
          </p:sp>
        </p:grpSp>
        <p:sp>
          <p:nvSpPr>
            <p:cNvPr id="37" name="矩形 36"/>
            <p:cNvSpPr/>
            <p:nvPr/>
          </p:nvSpPr>
          <p:spPr>
            <a:xfrm>
              <a:off x="3217216" y="4248340"/>
              <a:ext cx="301686" cy="369332"/>
            </a:xfrm>
            <a:prstGeom prst="rect">
              <a:avLst/>
            </a:prstGeom>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fontAlgn="auto">
                <a:spcBef>
                  <a:spcPts val="0"/>
                </a:spcBef>
                <a:spcAft>
                  <a:spcPts val="0"/>
                </a:spcAft>
                <a:defRPr/>
              </a:pPr>
              <a:r>
                <a:rPr lang="en-US" altLang="zh-CN" dirty="0">
                  <a:effectLst>
                    <a:outerShdw blurRad="50800" dist="38100" algn="l" rotWithShape="0">
                      <a:prstClr val="black">
                        <a:alpha val="40000"/>
                      </a:prstClr>
                    </a:outerShdw>
                  </a:effectLst>
                  <a:latin typeface="+mn-lt"/>
                  <a:ea typeface="+mn-ea"/>
                </a:rPr>
                <a:t>1</a:t>
              </a:r>
              <a:endParaRPr lang="zh-CN" altLang="en-US" dirty="0">
                <a:effectLst>
                  <a:outerShdw blurRad="50800" dist="38100" algn="l" rotWithShape="0">
                    <a:prstClr val="black">
                      <a:alpha val="40000"/>
                    </a:prstClr>
                  </a:outerShdw>
                </a:effectLst>
                <a:latin typeface="+mn-lt"/>
                <a:ea typeface="+mn-ea"/>
              </a:endParaRPr>
            </a:p>
          </p:txBody>
        </p:sp>
        <p:sp>
          <p:nvSpPr>
            <p:cNvPr id="38" name="矩形 37"/>
            <p:cNvSpPr/>
            <p:nvPr/>
          </p:nvSpPr>
          <p:spPr>
            <a:xfrm>
              <a:off x="8254578" y="4292705"/>
              <a:ext cx="319318" cy="369332"/>
            </a:xfrm>
            <a:prstGeom prst="rect">
              <a:avLst/>
            </a:prstGeom>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fontAlgn="auto">
                <a:spcBef>
                  <a:spcPts val="0"/>
                </a:spcBef>
                <a:spcAft>
                  <a:spcPts val="0"/>
                </a:spcAft>
                <a:defRPr/>
              </a:pPr>
              <a:r>
                <a:rPr lang="en-US" altLang="zh-CN" dirty="0">
                  <a:effectLst>
                    <a:outerShdw blurRad="50800" dist="38100" algn="l" rotWithShape="0">
                      <a:prstClr val="black">
                        <a:alpha val="40000"/>
                      </a:prstClr>
                    </a:outerShdw>
                  </a:effectLst>
                  <a:latin typeface="微软雅黑" panose="020B0503020204020204" pitchFamily="34" charset="-122"/>
                  <a:ea typeface="微软雅黑" panose="020B0503020204020204" pitchFamily="34" charset="-122"/>
                </a:rPr>
                <a:t>5</a:t>
              </a:r>
              <a:endParaRPr lang="zh-CN" altLang="en-US" dirty="0">
                <a:latin typeface="+mn-lt"/>
                <a:ea typeface="+mn-ea"/>
              </a:endParaRPr>
            </a:p>
          </p:txBody>
        </p:sp>
        <p:sp>
          <p:nvSpPr>
            <p:cNvPr id="39" name="矩形 38"/>
            <p:cNvSpPr/>
            <p:nvPr/>
          </p:nvSpPr>
          <p:spPr>
            <a:xfrm>
              <a:off x="6934941" y="3606943"/>
              <a:ext cx="319318" cy="369332"/>
            </a:xfrm>
            <a:prstGeom prst="rect">
              <a:avLst/>
            </a:prstGeom>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fontAlgn="auto">
                <a:spcBef>
                  <a:spcPts val="0"/>
                </a:spcBef>
                <a:spcAft>
                  <a:spcPts val="0"/>
                </a:spcAft>
                <a:defRPr/>
              </a:pPr>
              <a:r>
                <a:rPr lang="en-US" altLang="zh-CN" dirty="0">
                  <a:effectLst>
                    <a:outerShdw blurRad="50800" dist="38100" algn="l" rotWithShape="0">
                      <a:prstClr val="black">
                        <a:alpha val="40000"/>
                      </a:prstClr>
                    </a:outerShdw>
                  </a:effectLst>
                  <a:latin typeface="微软雅黑" panose="020B0503020204020204" pitchFamily="34" charset="-122"/>
                  <a:ea typeface="微软雅黑" panose="020B0503020204020204" pitchFamily="34" charset="-122"/>
                </a:rPr>
                <a:t>4</a:t>
              </a:r>
              <a:endParaRPr lang="zh-CN" altLang="en-US" dirty="0">
                <a:latin typeface="+mn-lt"/>
                <a:ea typeface="+mn-ea"/>
              </a:endParaRPr>
            </a:p>
          </p:txBody>
        </p:sp>
        <p:sp>
          <p:nvSpPr>
            <p:cNvPr id="40" name="矩形 39"/>
            <p:cNvSpPr/>
            <p:nvPr/>
          </p:nvSpPr>
          <p:spPr>
            <a:xfrm>
              <a:off x="5749946" y="4266833"/>
              <a:ext cx="319318" cy="369332"/>
            </a:xfrm>
            <a:prstGeom prst="rect">
              <a:avLst/>
            </a:prstGeom>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fontAlgn="auto">
                <a:spcBef>
                  <a:spcPts val="0"/>
                </a:spcBef>
                <a:spcAft>
                  <a:spcPts val="0"/>
                </a:spcAft>
                <a:defRPr/>
              </a:pPr>
              <a:r>
                <a:rPr lang="en-US" altLang="zh-CN" dirty="0">
                  <a:effectLst>
                    <a:outerShdw blurRad="50800" dist="38100" algn="l" rotWithShape="0">
                      <a:prstClr val="black">
                        <a:alpha val="40000"/>
                      </a:prstClr>
                    </a:outerShdw>
                  </a:effectLst>
                  <a:latin typeface="微软雅黑" panose="020B0503020204020204" pitchFamily="34" charset="-122"/>
                  <a:ea typeface="微软雅黑" panose="020B0503020204020204" pitchFamily="34" charset="-122"/>
                </a:rPr>
                <a:t>3</a:t>
              </a:r>
              <a:endParaRPr lang="zh-CN" altLang="en-US" dirty="0">
                <a:latin typeface="+mn-lt"/>
                <a:ea typeface="+mn-ea"/>
              </a:endParaRPr>
            </a:p>
          </p:txBody>
        </p:sp>
        <p:sp>
          <p:nvSpPr>
            <p:cNvPr id="41" name="矩形 40"/>
            <p:cNvSpPr/>
            <p:nvPr/>
          </p:nvSpPr>
          <p:spPr>
            <a:xfrm>
              <a:off x="4454799" y="3628549"/>
              <a:ext cx="319318" cy="369332"/>
            </a:xfrm>
            <a:prstGeom prst="rect">
              <a:avLst/>
            </a:prstGeom>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fontAlgn="auto">
                <a:spcBef>
                  <a:spcPts val="0"/>
                </a:spcBef>
                <a:spcAft>
                  <a:spcPts val="0"/>
                </a:spcAft>
                <a:defRPr/>
              </a:pPr>
              <a:r>
                <a:rPr lang="en-US" altLang="zh-CN" dirty="0">
                  <a:effectLst>
                    <a:outerShdw blurRad="50800" dist="38100" algn="l" rotWithShape="0">
                      <a:prstClr val="black">
                        <a:alpha val="40000"/>
                      </a:prstClr>
                    </a:outerShdw>
                  </a:effectLst>
                  <a:latin typeface="微软雅黑" panose="020B0503020204020204" pitchFamily="34" charset="-122"/>
                  <a:ea typeface="微软雅黑" panose="020B0503020204020204" pitchFamily="34" charset="-122"/>
                </a:rPr>
                <a:t>2</a:t>
              </a:r>
              <a:endParaRPr lang="zh-CN" altLang="en-US" dirty="0">
                <a:latin typeface="+mn-lt"/>
                <a:ea typeface="+mn-ea"/>
              </a:endParaRPr>
            </a:p>
          </p:txBody>
        </p:sp>
        <p:sp>
          <p:nvSpPr>
            <p:cNvPr id="42" name="矩形 41"/>
            <p:cNvSpPr>
              <a:spLocks noChangeArrowheads="1"/>
            </p:cNvSpPr>
            <p:nvPr/>
          </p:nvSpPr>
          <p:spPr bwMode="auto">
            <a:xfrm>
              <a:off x="3923279" y="4833084"/>
              <a:ext cx="146955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dirty="0">
                  <a:latin typeface="+mn-ea"/>
                  <a:ea typeface="+mn-ea"/>
                </a:rPr>
                <a:t>从“哪一个属性将在树的根节点被测试”开始</a:t>
              </a:r>
            </a:p>
          </p:txBody>
        </p:sp>
        <p:sp>
          <p:nvSpPr>
            <p:cNvPr id="43" name="矩形 42"/>
            <p:cNvSpPr>
              <a:spLocks noChangeArrowheads="1"/>
            </p:cNvSpPr>
            <p:nvPr/>
          </p:nvSpPr>
          <p:spPr bwMode="auto">
            <a:xfrm>
              <a:off x="7329981" y="2460876"/>
              <a:ext cx="227734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dirty="0">
                  <a:solidFill>
                    <a:schemeClr val="bg1"/>
                  </a:solidFill>
                  <a:latin typeface="+mn-ea"/>
                  <a:ea typeface="+mn-ea"/>
                </a:rPr>
                <a:t>重复此过程，用每个分支结点关联的训练样例选取在该点被测试的最佳属性</a:t>
              </a:r>
            </a:p>
          </p:txBody>
        </p:sp>
        <p:sp>
          <p:nvSpPr>
            <p:cNvPr id="44" name="矩形 43"/>
            <p:cNvSpPr>
              <a:spLocks noChangeArrowheads="1"/>
            </p:cNvSpPr>
            <p:nvPr/>
          </p:nvSpPr>
          <p:spPr bwMode="auto">
            <a:xfrm>
              <a:off x="6411960" y="4833084"/>
              <a:ext cx="1729317"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600" dirty="0">
                  <a:latin typeface="+mn-ea"/>
                  <a:ea typeface="+mn-ea"/>
                </a:rPr>
                <a:t>为根结点属性的每个可能值产生一个分支，并把训练样例排列到适当的分支</a:t>
              </a:r>
            </a:p>
          </p:txBody>
        </p:sp>
        <p:sp>
          <p:nvSpPr>
            <p:cNvPr id="45" name="矩形 44"/>
            <p:cNvSpPr>
              <a:spLocks noChangeArrowheads="1"/>
            </p:cNvSpPr>
            <p:nvPr/>
          </p:nvSpPr>
          <p:spPr bwMode="auto">
            <a:xfrm>
              <a:off x="2609284" y="2517952"/>
              <a:ext cx="156051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dirty="0">
                  <a:solidFill>
                    <a:schemeClr val="bg1"/>
                  </a:solidFill>
                  <a:latin typeface="+mn-ea"/>
                  <a:ea typeface="+mn-ea"/>
                </a:rPr>
                <a:t>自顶向下的贪婪搜索遍历可能的决策树空间构造决策树</a:t>
              </a:r>
            </a:p>
          </p:txBody>
        </p:sp>
        <p:sp>
          <p:nvSpPr>
            <p:cNvPr id="46" name="矩形 45"/>
            <p:cNvSpPr>
              <a:spLocks noChangeArrowheads="1"/>
            </p:cNvSpPr>
            <p:nvPr/>
          </p:nvSpPr>
          <p:spPr bwMode="auto">
            <a:xfrm>
              <a:off x="5078429" y="2635524"/>
              <a:ext cx="163703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dirty="0">
                  <a:latin typeface="+mn-ea"/>
                  <a:ea typeface="+mn-ea"/>
                </a:rPr>
                <a:t>分类能力最好的属性作为树的根结点测试</a:t>
              </a:r>
            </a:p>
          </p:txBody>
        </p:sp>
      </p:grpSp>
      <p:grpSp>
        <p:nvGrpSpPr>
          <p:cNvPr id="58" name="组 35"/>
          <p:cNvGrpSpPr/>
          <p:nvPr/>
        </p:nvGrpSpPr>
        <p:grpSpPr>
          <a:xfrm>
            <a:off x="3600246" y="906368"/>
            <a:ext cx="7497762" cy="1030543"/>
            <a:chOff x="1191168" y="1264498"/>
            <a:chExt cx="7497762" cy="1506856"/>
          </a:xfrm>
        </p:grpSpPr>
        <p:grpSp>
          <p:nvGrpSpPr>
            <p:cNvPr id="59" name="组合 16"/>
            <p:cNvGrpSpPr>
              <a:grpSpLocks/>
            </p:cNvGrpSpPr>
            <p:nvPr/>
          </p:nvGrpSpPr>
          <p:grpSpPr bwMode="auto">
            <a:xfrm>
              <a:off x="1191168" y="1264498"/>
              <a:ext cx="7497762" cy="1506856"/>
              <a:chOff x="1291122" y="1214425"/>
              <a:chExt cx="6561756" cy="1000048"/>
            </a:xfrm>
          </p:grpSpPr>
          <p:sp>
            <p:nvSpPr>
              <p:cNvPr id="61" name="AutoShape 3"/>
              <p:cNvSpPr>
                <a:spLocks noChangeArrowheads="1"/>
              </p:cNvSpPr>
              <p:nvPr/>
            </p:nvSpPr>
            <p:spPr bwMode="auto">
              <a:xfrm>
                <a:off x="1291122" y="1406596"/>
                <a:ext cx="6561756" cy="807877"/>
              </a:xfrm>
              <a:prstGeom prst="rect">
                <a:avLst/>
              </a:prstGeom>
              <a:solidFill>
                <a:sysClr val="windowText" lastClr="000000">
                  <a:lumMod val="65000"/>
                  <a:lumOff val="35000"/>
                </a:sysClr>
              </a:solidFill>
              <a:ln w="12700" algn="ctr">
                <a:solidFill>
                  <a:sysClr val="window" lastClr="FFFFFF"/>
                </a:solidFill>
                <a:round/>
                <a:headEnd/>
                <a:tailEnd/>
              </a:ln>
              <a:effectLst/>
            </p:spPr>
            <p:txBody>
              <a:bodyPr anchor="ctr"/>
              <a:lstStyle/>
              <a:p>
                <a:pPr fontAlgn="auto">
                  <a:spcBef>
                    <a:spcPts val="0"/>
                  </a:spcBef>
                  <a:spcAft>
                    <a:spcPts val="0"/>
                  </a:spcAft>
                  <a:defRPr/>
                </a:pPr>
                <a:endParaRPr lang="zh-CN" altLang="zh-CN" kern="0">
                  <a:solidFill>
                    <a:sysClr val="windowText" lastClr="000000"/>
                  </a:solidFill>
                  <a:latin typeface="Arial"/>
                  <a:ea typeface="宋体"/>
                </a:endParaRPr>
              </a:p>
            </p:txBody>
          </p:sp>
          <p:sp>
            <p:nvSpPr>
              <p:cNvPr id="62" name="AutoShape 3"/>
              <p:cNvSpPr>
                <a:spLocks noChangeArrowheads="1"/>
              </p:cNvSpPr>
              <p:nvPr/>
            </p:nvSpPr>
            <p:spPr bwMode="gray">
              <a:xfrm>
                <a:off x="1356420" y="1214425"/>
                <a:ext cx="6431161" cy="929248"/>
              </a:xfrm>
              <a:prstGeom prst="rect">
                <a:avLst/>
              </a:prstGeom>
              <a:solidFill>
                <a:schemeClr val="accent5">
                  <a:lumMod val="50000"/>
                  <a:alpha val="79999"/>
                </a:schemeClr>
              </a:solidFill>
              <a:ln w="12700" algn="ctr">
                <a:solidFill>
                  <a:sysClr val="window" lastClr="FFFFFF"/>
                </a:solidFill>
                <a:miter lim="800000"/>
                <a:headEnd/>
                <a:tailEnd/>
              </a:ln>
            </p:spPr>
            <p:txBody>
              <a:bodyPr wrap="none" anchor="ctr"/>
              <a:lstStyle/>
              <a:p>
                <a:pPr algn="ctr" eaLnBrk="0" fontAlgn="auto" hangingPunct="0">
                  <a:spcBef>
                    <a:spcPts val="0"/>
                  </a:spcBef>
                  <a:spcAft>
                    <a:spcPts val="0"/>
                  </a:spcAft>
                  <a:defRPr/>
                </a:pPr>
                <a:endParaRPr lang="zh-CN" altLang="zh-CN" kern="0">
                  <a:solidFill>
                    <a:sysClr val="windowText" lastClr="000000"/>
                  </a:solidFill>
                  <a:ea typeface="微软雅黑" pitchFamily="34" charset="-122"/>
                </a:endParaRPr>
              </a:p>
            </p:txBody>
          </p:sp>
          <p:sp>
            <p:nvSpPr>
              <p:cNvPr id="63" name="Rectangle 13"/>
              <p:cNvSpPr>
                <a:spLocks noChangeArrowheads="1"/>
              </p:cNvSpPr>
              <p:nvPr/>
            </p:nvSpPr>
            <p:spPr bwMode="auto">
              <a:xfrm>
                <a:off x="1353641" y="1421767"/>
                <a:ext cx="6436718" cy="224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fontAlgn="auto">
                  <a:spcBef>
                    <a:spcPts val="0"/>
                  </a:spcBef>
                  <a:spcAft>
                    <a:spcPts val="0"/>
                  </a:spcAft>
                  <a:defRPr/>
                </a:pPr>
                <a:endParaRPr lang="en-US" altLang="zh-CN" sz="1600" b="1" kern="0" dirty="0">
                  <a:solidFill>
                    <a:sysClr val="window" lastClr="FFFFFF"/>
                  </a:solidFill>
                  <a:latin typeface="微软雅黑" pitchFamily="34" charset="-122"/>
                  <a:ea typeface="微软雅黑" pitchFamily="34" charset="-122"/>
                </a:endParaRPr>
              </a:p>
            </p:txBody>
          </p:sp>
        </p:grpSp>
        <p:sp>
          <p:nvSpPr>
            <p:cNvPr id="60" name="矩形 5"/>
            <p:cNvSpPr>
              <a:spLocks noChangeArrowheads="1"/>
            </p:cNvSpPr>
            <p:nvPr/>
          </p:nvSpPr>
          <p:spPr bwMode="auto">
            <a:xfrm>
              <a:off x="1341980" y="1343222"/>
              <a:ext cx="7272338" cy="75713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a:spAutoFit/>
            </a:bodyPr>
            <a:lstStyle/>
            <a:p>
              <a:pPr>
                <a:lnSpc>
                  <a:spcPct val="120000"/>
                </a:lnSpc>
                <a:defRPr/>
              </a:pPr>
              <a:r>
                <a:rPr lang="zh-CN" altLang="en-US" dirty="0">
                  <a:solidFill>
                    <a:schemeClr val="bg1"/>
                  </a:solidFill>
                  <a:latin typeface="+mn-ea"/>
                </a:rPr>
                <a:t>以信息增益度量属性选择，选择分裂后信息增益最大的属性进行分裂。该算法采用自顶向下的贪婪搜索遍历可能的决策树空间。</a:t>
              </a:r>
            </a:p>
          </p:txBody>
        </p:sp>
      </p:grpSp>
    </p:spTree>
    <p:extLst>
      <p:ext uri="{BB962C8B-B14F-4D97-AF65-F5344CB8AC3E}">
        <p14:creationId xmlns:p14="http://schemas.microsoft.com/office/powerpoint/2010/main" val="2813985326"/>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0723" y="1057526"/>
            <a:ext cx="650376" cy="648846"/>
          </a:xfrm>
          <a:prstGeom prst="rect">
            <a:avLst/>
          </a:prstGeom>
        </p:spPr>
      </p:pic>
      <p:sp>
        <p:nvSpPr>
          <p:cNvPr id="4" name="文本框 3"/>
          <p:cNvSpPr txBox="1"/>
          <p:nvPr/>
        </p:nvSpPr>
        <p:spPr>
          <a:xfrm>
            <a:off x="1671099" y="1130905"/>
            <a:ext cx="3891449"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、信息增益</a:t>
            </a:r>
            <a:endParaRPr lang="en-US" altLang="zh-CN" sz="2000" dirty="0">
              <a:latin typeface="微软雅黑" panose="020B0503020204020204" pitchFamily="34" charset="-122"/>
              <a:ea typeface="微软雅黑" panose="020B0503020204020204" pitchFamily="34" charset="-122"/>
            </a:endParaRPr>
          </a:p>
        </p:txBody>
      </p:sp>
      <p:grpSp>
        <p:nvGrpSpPr>
          <p:cNvPr id="2" name="组合 1"/>
          <p:cNvGrpSpPr/>
          <p:nvPr/>
        </p:nvGrpSpPr>
        <p:grpSpPr>
          <a:xfrm>
            <a:off x="6610350" y="1717759"/>
            <a:ext cx="3314234" cy="4241891"/>
            <a:chOff x="6610350" y="1717759"/>
            <a:chExt cx="3314234" cy="4241891"/>
          </a:xfrm>
        </p:grpSpPr>
        <p:sp>
          <p:nvSpPr>
            <p:cNvPr id="9" name="矩形 8"/>
            <p:cNvSpPr/>
            <p:nvPr/>
          </p:nvSpPr>
          <p:spPr>
            <a:xfrm>
              <a:off x="6687913" y="1717759"/>
              <a:ext cx="3236671" cy="923330"/>
            </a:xfrm>
            <a:prstGeom prst="rect">
              <a:avLst/>
            </a:prstGeom>
          </p:spPr>
          <p:txBody>
            <a:bodyPr wrap="square">
              <a:spAutoFit/>
            </a:bodyPr>
            <a:lstStyle/>
            <a:p>
              <a:r>
                <a:rPr lang="zh-CN" altLang="en-US" dirty="0">
                  <a:solidFill>
                    <a:srgbClr val="333333"/>
                  </a:solidFill>
                  <a:latin typeface="Georgia" panose="02040502050405020303" pitchFamily="18" charset="0"/>
                </a:rPr>
                <a:t>对样例集</a:t>
              </a:r>
              <a:r>
                <a:rPr lang="en-US" altLang="zh-CN" dirty="0">
                  <a:solidFill>
                    <a:srgbClr val="333333"/>
                  </a:solidFill>
                  <a:latin typeface="Georgia" panose="02040502050405020303" pitchFamily="18" charset="0"/>
                </a:rPr>
                <a:t>S</a:t>
              </a:r>
              <a:r>
                <a:rPr lang="zh-CN" altLang="en-US" dirty="0">
                  <a:solidFill>
                    <a:srgbClr val="333333"/>
                  </a:solidFill>
                  <a:latin typeface="Georgia" panose="02040502050405020303" pitchFamily="18" charset="0"/>
                </a:rPr>
                <a:t>，如果目标属性有</a:t>
              </a:r>
              <a:r>
                <a:rPr lang="en-US" altLang="zh-CN" dirty="0">
                  <a:solidFill>
                    <a:srgbClr val="333333"/>
                  </a:solidFill>
                  <a:latin typeface="Georgia" panose="02040502050405020303" pitchFamily="18" charset="0"/>
                </a:rPr>
                <a:t>m</a:t>
              </a:r>
              <a:r>
                <a:rPr lang="zh-CN" altLang="en-US" dirty="0">
                  <a:solidFill>
                    <a:srgbClr val="333333"/>
                  </a:solidFill>
                  <a:latin typeface="Georgia" panose="02040502050405020303" pitchFamily="18" charset="0"/>
                </a:rPr>
                <a:t>个不同的值，则其</a:t>
              </a:r>
              <a:r>
                <a:rPr lang="zh-CN" altLang="en-US" dirty="0">
                  <a:solidFill>
                    <a:srgbClr val="3D81EE"/>
                  </a:solidFill>
                  <a:latin typeface="Georgia" panose="02040502050405020303" pitchFamily="18" charset="0"/>
                  <a:hlinkClick r:id="rId4"/>
                </a:rPr>
                <a:t>熵</a:t>
              </a:r>
              <a:r>
                <a:rPr lang="zh-CN" altLang="en-US" dirty="0">
                  <a:solidFill>
                    <a:srgbClr val="333333"/>
                  </a:solidFill>
                  <a:latin typeface="Georgia" panose="02040502050405020303" pitchFamily="18" charset="0"/>
                </a:rPr>
                <a:t>（</a:t>
              </a:r>
              <a:r>
                <a:rPr lang="en-US" altLang="zh-CN" dirty="0">
                  <a:solidFill>
                    <a:srgbClr val="333333"/>
                  </a:solidFill>
                  <a:latin typeface="Georgia" panose="02040502050405020303" pitchFamily="18" charset="0"/>
                </a:rPr>
                <a:t>entropy</a:t>
              </a:r>
              <a:r>
                <a:rPr lang="zh-CN" altLang="en-US" dirty="0">
                  <a:solidFill>
                    <a:srgbClr val="333333"/>
                  </a:solidFill>
                  <a:latin typeface="Georgia" panose="02040502050405020303" pitchFamily="18" charset="0"/>
                </a:rPr>
                <a:t>）可以表示为：</a:t>
              </a:r>
              <a:endParaRPr lang="zh-CN" altLang="en-US" dirty="0"/>
            </a:p>
          </p:txBody>
        </p:sp>
        <p:graphicFrame>
          <p:nvGraphicFramePr>
            <p:cNvPr id="10" name="对象 9"/>
            <p:cNvGraphicFramePr>
              <a:graphicFrameLocks noChangeAspect="1"/>
            </p:cNvGraphicFramePr>
            <p:nvPr>
              <p:extLst>
                <p:ext uri="{D42A27DB-BD31-4B8C-83A1-F6EECF244321}">
                  <p14:modId xmlns:p14="http://schemas.microsoft.com/office/powerpoint/2010/main" val="1973734032"/>
                </p:ext>
              </p:extLst>
            </p:nvPr>
          </p:nvGraphicFramePr>
          <p:xfrm>
            <a:off x="6610350" y="2697163"/>
            <a:ext cx="2944813" cy="714375"/>
          </p:xfrm>
          <a:graphic>
            <a:graphicData uri="http://schemas.openxmlformats.org/presentationml/2006/ole">
              <mc:AlternateContent xmlns:mc="http://schemas.openxmlformats.org/markup-compatibility/2006">
                <mc:Choice xmlns:v="urn:schemas-microsoft-com:vml" Requires="v">
                  <p:oleObj spid="_x0000_s3201" name="Equation" r:id="rId5" imgW="1777680" imgH="431640" progId="Equation.DSMT4">
                    <p:embed/>
                  </p:oleObj>
                </mc:Choice>
                <mc:Fallback>
                  <p:oleObj name="Equation" r:id="rId5" imgW="1777680" imgH="431640" progId="Equation.DSMT4">
                    <p:embed/>
                    <p:pic>
                      <p:nvPicPr>
                        <p:cNvPr id="0" name=""/>
                        <p:cNvPicPr/>
                        <p:nvPr/>
                      </p:nvPicPr>
                      <p:blipFill>
                        <a:blip r:embed="rId6"/>
                        <a:stretch>
                          <a:fillRect/>
                        </a:stretch>
                      </p:blipFill>
                      <p:spPr>
                        <a:xfrm>
                          <a:off x="6610350" y="2697163"/>
                          <a:ext cx="2944813" cy="714375"/>
                        </a:xfrm>
                        <a:prstGeom prst="rect">
                          <a:avLst/>
                        </a:prstGeom>
                      </p:spPr>
                    </p:pic>
                  </p:oleObj>
                </mc:Fallback>
              </mc:AlternateContent>
            </a:graphicData>
          </a:graphic>
        </p:graphicFrame>
        <p:sp>
          <p:nvSpPr>
            <p:cNvPr id="11" name="矩形 10"/>
            <p:cNvSpPr/>
            <p:nvPr/>
          </p:nvSpPr>
          <p:spPr>
            <a:xfrm>
              <a:off x="6687913" y="3572843"/>
              <a:ext cx="3078997" cy="2386807"/>
            </a:xfrm>
            <a:prstGeom prst="rect">
              <a:avLst/>
            </a:prstGeom>
          </p:spPr>
          <p:txBody>
            <a:bodyPr wrap="square">
              <a:spAutoFit/>
            </a:bodyPr>
            <a:lstStyle/>
            <a:p>
              <a:pPr>
                <a:lnSpc>
                  <a:spcPct val="120000"/>
                </a:lnSpc>
              </a:pPr>
              <a:r>
                <a:rPr lang="zh-CN" altLang="en-US" dirty="0">
                  <a:solidFill>
                    <a:srgbClr val="333333"/>
                  </a:solidFill>
                  <a:latin typeface="Georgia" panose="02040502050405020303" pitchFamily="18" charset="0"/>
                </a:rPr>
                <a:t>  其中</a:t>
              </a:r>
              <a:r>
                <a:rPr lang="en-US" altLang="zh-CN" dirty="0">
                  <a:solidFill>
                    <a:srgbClr val="333333"/>
                  </a:solidFill>
                  <a:latin typeface="Times New Roman" panose="02020603050405020304" pitchFamily="18" charset="0"/>
                  <a:cs typeface="Times New Roman" panose="02020603050405020304" pitchFamily="18" charset="0"/>
                </a:rPr>
                <a:t>p</a:t>
              </a:r>
              <a:r>
                <a:rPr lang="en-US" altLang="zh-CN" baseline="-25000" dirty="0">
                  <a:solidFill>
                    <a:srgbClr val="333333"/>
                  </a:solidFill>
                  <a:latin typeface="Times New Roman" panose="02020603050405020304" pitchFamily="18" charset="0"/>
                  <a:cs typeface="Times New Roman" panose="02020603050405020304" pitchFamily="18" charset="0"/>
                </a:rPr>
                <a:t>i</a:t>
              </a:r>
              <a:r>
                <a:rPr lang="zh-CN" altLang="en-US" dirty="0">
                  <a:solidFill>
                    <a:srgbClr val="333333"/>
                  </a:solidFill>
                  <a:latin typeface="Georgia" panose="02040502050405020303" pitchFamily="18" charset="0"/>
                </a:rPr>
                <a:t>表示第</a:t>
              </a:r>
              <a:r>
                <a:rPr lang="en-US" altLang="zh-CN" dirty="0" err="1">
                  <a:solidFill>
                    <a:srgbClr val="333333"/>
                  </a:solidFill>
                  <a:latin typeface="Times New Roman" panose="02020603050405020304" pitchFamily="18" charset="0"/>
                  <a:cs typeface="Times New Roman" panose="02020603050405020304" pitchFamily="18" charset="0"/>
                </a:rPr>
                <a:t>i</a:t>
              </a:r>
              <a:r>
                <a:rPr lang="zh-CN" altLang="en-US" dirty="0">
                  <a:solidFill>
                    <a:srgbClr val="333333"/>
                  </a:solidFill>
                  <a:latin typeface="Georgia" panose="02040502050405020303" pitchFamily="18" charset="0"/>
                </a:rPr>
                <a:t>个类别在整个训练元组中出现的概率，可以用属于此类别元素的数量除以训练元组元素总数量作为估计。熵的实际意义表示是</a:t>
              </a:r>
              <a:r>
                <a:rPr lang="en-US" altLang="zh-CN" dirty="0">
                  <a:solidFill>
                    <a:srgbClr val="333333"/>
                  </a:solidFill>
                  <a:latin typeface="Times New Roman" panose="02020603050405020304" pitchFamily="18" charset="0"/>
                  <a:cs typeface="Times New Roman" panose="02020603050405020304" pitchFamily="18" charset="0"/>
                </a:rPr>
                <a:t>D</a:t>
              </a:r>
              <a:r>
                <a:rPr lang="zh-CN" altLang="en-US" dirty="0">
                  <a:solidFill>
                    <a:srgbClr val="333333"/>
                  </a:solidFill>
                  <a:latin typeface="Georgia" panose="02040502050405020303" pitchFamily="18" charset="0"/>
                </a:rPr>
                <a:t>中元组的类标号所需要的平均信息量。    </a:t>
              </a:r>
              <a:endParaRPr lang="zh-CN" altLang="en-US" b="0" i="0" dirty="0">
                <a:solidFill>
                  <a:srgbClr val="333333"/>
                </a:solidFill>
                <a:effectLst/>
                <a:latin typeface="Georgia" panose="02040502050405020303" pitchFamily="18" charset="0"/>
              </a:endParaRPr>
            </a:p>
          </p:txBody>
        </p:sp>
      </p:grpSp>
      <p:grpSp>
        <p:nvGrpSpPr>
          <p:cNvPr id="12" name="组合 11"/>
          <p:cNvGrpSpPr/>
          <p:nvPr/>
        </p:nvGrpSpPr>
        <p:grpSpPr>
          <a:xfrm>
            <a:off x="1508324" y="1717759"/>
            <a:ext cx="4740202" cy="4172201"/>
            <a:chOff x="3679104" y="1069181"/>
            <a:chExt cx="4740202" cy="4172201"/>
          </a:xfrm>
        </p:grpSpPr>
        <p:sp>
          <p:nvSpPr>
            <p:cNvPr id="13" name="六边形 12"/>
            <p:cNvSpPr>
              <a:spLocks noChangeArrowheads="1"/>
            </p:cNvSpPr>
            <p:nvPr/>
          </p:nvSpPr>
          <p:spPr bwMode="auto">
            <a:xfrm>
              <a:off x="5234781" y="1069181"/>
              <a:ext cx="1724025" cy="1485900"/>
            </a:xfrm>
            <a:prstGeom prst="hexagon">
              <a:avLst>
                <a:gd name="adj" fmla="val 25010"/>
                <a:gd name="vf" fmla="val 115470"/>
              </a:avLst>
            </a:prstGeom>
            <a:solidFill>
              <a:srgbClr val="E190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a:t>来源于信息论的香农定理</a:t>
              </a:r>
              <a:endParaRPr lang="zh-CN" altLang="en-US">
                <a:latin typeface="Calibri" panose="020F0502020204030204" pitchFamily="34" charset="0"/>
              </a:endParaRPr>
            </a:p>
          </p:txBody>
        </p:sp>
        <p:sp>
          <p:nvSpPr>
            <p:cNvPr id="15" name="六边形 14"/>
            <p:cNvSpPr>
              <a:spLocks noChangeArrowheads="1"/>
            </p:cNvSpPr>
            <p:nvPr/>
          </p:nvSpPr>
          <p:spPr bwMode="auto">
            <a:xfrm>
              <a:off x="6695281" y="1888331"/>
              <a:ext cx="1724025" cy="1485900"/>
            </a:xfrm>
            <a:prstGeom prst="hexagon">
              <a:avLst>
                <a:gd name="adj" fmla="val 25010"/>
                <a:gd name="vf" fmla="val 115470"/>
              </a:avLst>
            </a:prstGeom>
            <a:solidFill>
              <a:srgbClr val="4A759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a:solidFill>
                    <a:schemeClr val="bg1"/>
                  </a:solidFill>
                </a:rPr>
                <a:t>用来</a:t>
              </a:r>
              <a:r>
                <a:rPr lang="zh-CN" altLang="en-US" b="1">
                  <a:solidFill>
                    <a:schemeClr val="bg1"/>
                  </a:solidFill>
                </a:rPr>
                <a:t>衡量</a:t>
              </a:r>
              <a:r>
                <a:rPr lang="zh-CN" altLang="en-US">
                  <a:solidFill>
                    <a:schemeClr val="bg1"/>
                  </a:solidFill>
                </a:rPr>
                <a:t>给定的属性区分训练样例的能力</a:t>
              </a:r>
              <a:endParaRPr lang="zh-CN" altLang="en-US">
                <a:solidFill>
                  <a:schemeClr val="bg1"/>
                </a:solidFill>
                <a:latin typeface="Calibri" panose="020F0502020204030204" pitchFamily="34" charset="0"/>
              </a:endParaRPr>
            </a:p>
          </p:txBody>
        </p:sp>
        <p:sp>
          <p:nvSpPr>
            <p:cNvPr id="16" name="六边形 15"/>
            <p:cNvSpPr>
              <a:spLocks noChangeArrowheads="1"/>
            </p:cNvSpPr>
            <p:nvPr/>
          </p:nvSpPr>
          <p:spPr bwMode="auto">
            <a:xfrm>
              <a:off x="6675166" y="3449637"/>
              <a:ext cx="1724025" cy="1487487"/>
            </a:xfrm>
            <a:prstGeom prst="hexagon">
              <a:avLst>
                <a:gd name="adj" fmla="val 24983"/>
                <a:gd name="vf" fmla="val 115470"/>
              </a:avLst>
            </a:prstGeom>
            <a:solidFill>
              <a:srgbClr val="4A759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en-US">
                <a:latin typeface="Calibri" panose="020F0502020204030204" pitchFamily="34" charset="0"/>
              </a:endParaRPr>
            </a:p>
          </p:txBody>
        </p:sp>
        <p:sp>
          <p:nvSpPr>
            <p:cNvPr id="17" name="六边形 16"/>
            <p:cNvSpPr>
              <a:spLocks noChangeArrowheads="1"/>
            </p:cNvSpPr>
            <p:nvPr/>
          </p:nvSpPr>
          <p:spPr bwMode="auto">
            <a:xfrm>
              <a:off x="3780457" y="3260958"/>
              <a:ext cx="1724025" cy="1485900"/>
            </a:xfrm>
            <a:prstGeom prst="hexagon">
              <a:avLst>
                <a:gd name="adj" fmla="val 25010"/>
                <a:gd name="vf" fmla="val 115470"/>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8" name="六边形 17"/>
            <p:cNvSpPr>
              <a:spLocks noChangeArrowheads="1"/>
            </p:cNvSpPr>
            <p:nvPr/>
          </p:nvSpPr>
          <p:spPr bwMode="auto">
            <a:xfrm>
              <a:off x="5234781" y="4071831"/>
              <a:ext cx="1654930" cy="1169551"/>
            </a:xfrm>
            <a:prstGeom prst="hexagon">
              <a:avLst>
                <a:gd name="adj" fmla="val 25010"/>
                <a:gd name="vf" fmla="val 115470"/>
              </a:avLst>
            </a:prstGeom>
            <a:solidFill>
              <a:srgbClr val="E1906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lnSpc>
                  <a:spcPct val="150000"/>
                </a:lnSpc>
              </a:pPr>
              <a:r>
                <a:rPr lang="zh-CN" altLang="en-US" b="1" dirty="0">
                  <a:solidFill>
                    <a:srgbClr val="333333"/>
                  </a:solidFill>
                </a:rPr>
                <a:t>度量标准：</a:t>
              </a:r>
              <a:endParaRPr lang="en-US" altLang="zh-CN" b="1" dirty="0">
                <a:solidFill>
                  <a:srgbClr val="333333"/>
                </a:solidFill>
              </a:endParaRPr>
            </a:p>
            <a:p>
              <a:pPr algn="ctr">
                <a:lnSpc>
                  <a:spcPct val="150000"/>
                </a:lnSpc>
              </a:pPr>
              <a:r>
                <a:rPr lang="zh-CN" altLang="en-US" b="1" dirty="0">
                  <a:solidFill>
                    <a:srgbClr val="333333"/>
                  </a:solidFill>
                </a:rPr>
                <a:t>熵</a:t>
              </a:r>
              <a:endParaRPr lang="zh-CN" altLang="en-US" b="1" dirty="0"/>
            </a:p>
          </p:txBody>
        </p:sp>
        <p:sp>
          <p:nvSpPr>
            <p:cNvPr id="19" name="六边形 18"/>
            <p:cNvSpPr>
              <a:spLocks noChangeArrowheads="1"/>
            </p:cNvSpPr>
            <p:nvPr/>
          </p:nvSpPr>
          <p:spPr bwMode="auto">
            <a:xfrm>
              <a:off x="3679104" y="1905223"/>
              <a:ext cx="1724025" cy="1485900"/>
            </a:xfrm>
            <a:prstGeom prst="hexagon">
              <a:avLst>
                <a:gd name="adj" fmla="val 25010"/>
                <a:gd name="vf" fmla="val 115470"/>
              </a:avLst>
            </a:prstGeom>
            <a:solidFill>
              <a:srgbClr val="4A759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zh-CN" altLang="en-US" dirty="0">
                  <a:solidFill>
                    <a:schemeClr val="bg1"/>
                  </a:solidFill>
                </a:rPr>
                <a:t>具有最高信息增益的自变量作为当前的树叉</a:t>
              </a:r>
              <a:endParaRPr lang="zh-CN" altLang="en-US" dirty="0">
                <a:solidFill>
                  <a:schemeClr val="bg1"/>
                </a:solidFill>
                <a:latin typeface="Calibri" panose="020F0502020204030204" pitchFamily="34" charset="0"/>
              </a:endParaRPr>
            </a:p>
          </p:txBody>
        </p:sp>
        <p:sp>
          <p:nvSpPr>
            <p:cNvPr id="20" name="文本框 19"/>
            <p:cNvSpPr txBox="1"/>
            <p:nvPr/>
          </p:nvSpPr>
          <p:spPr>
            <a:xfrm>
              <a:off x="5255196" y="2741265"/>
              <a:ext cx="1669256" cy="1169551"/>
            </a:xfrm>
            <a:prstGeom prst="rect">
              <a:avLst/>
            </a:prstGeom>
            <a:noFill/>
          </p:spPr>
          <p:txBody>
            <a:bodyPr wrap="square" rtlCol="0">
              <a:spAutoFit/>
            </a:bodyPr>
            <a:lstStyle/>
            <a:p>
              <a:r>
                <a:rPr lang="zh-CN" altLang="en-US" sz="2600" dirty="0">
                  <a:latin typeface="+mj-ea"/>
                  <a:ea typeface="+mj-ea"/>
                </a:rPr>
                <a:t>信息增益</a:t>
              </a:r>
              <a:endParaRPr lang="en-US" altLang="zh-CN" sz="2600" dirty="0">
                <a:latin typeface="+mj-ea"/>
                <a:ea typeface="+mj-ea"/>
              </a:endParaRPr>
            </a:p>
            <a:p>
              <a:pPr algn="ctr"/>
              <a:r>
                <a:rPr lang="en-US" altLang="zh-CN" sz="2200" dirty="0">
                  <a:solidFill>
                    <a:srgbClr val="333333"/>
                  </a:solidFill>
                  <a:latin typeface="Times New Roman" panose="02020603050405020304" pitchFamily="18" charset="0"/>
                  <a:cs typeface="Times New Roman" panose="02020603050405020304" pitchFamily="18" charset="0"/>
                </a:rPr>
                <a:t>(Information Gain)</a:t>
              </a:r>
              <a:endParaRPr lang="zh-CN" altLang="en-US" sz="2200" dirty="0">
                <a:latin typeface="Times New Roman" panose="02020603050405020304" pitchFamily="18" charset="0"/>
                <a:ea typeface="+mj-ea"/>
                <a:cs typeface="Times New Roman" panose="02020603050405020304" pitchFamily="18" charset="0"/>
              </a:endParaRPr>
            </a:p>
          </p:txBody>
        </p:sp>
        <p:sp>
          <p:nvSpPr>
            <p:cNvPr id="21" name="六边形 20"/>
            <p:cNvSpPr>
              <a:spLocks noChangeArrowheads="1"/>
            </p:cNvSpPr>
            <p:nvPr/>
          </p:nvSpPr>
          <p:spPr bwMode="auto">
            <a:xfrm>
              <a:off x="6675166" y="3449636"/>
              <a:ext cx="1724025" cy="1487488"/>
            </a:xfrm>
            <a:prstGeom prst="hexagon">
              <a:avLst>
                <a:gd name="adj" fmla="val 24983"/>
                <a:gd name="vf" fmla="val 115470"/>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Tree>
    <p:extLst>
      <p:ext uri="{BB962C8B-B14F-4D97-AF65-F5344CB8AC3E}">
        <p14:creationId xmlns:p14="http://schemas.microsoft.com/office/powerpoint/2010/main" val="1836358134"/>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163" y="770143"/>
            <a:ext cx="650376" cy="648846"/>
          </a:xfrm>
          <a:prstGeom prst="rect">
            <a:avLst/>
          </a:prstGeom>
        </p:spPr>
      </p:pic>
      <p:sp>
        <p:nvSpPr>
          <p:cNvPr id="3" name="矩形 2"/>
          <p:cNvSpPr/>
          <p:nvPr/>
        </p:nvSpPr>
        <p:spPr>
          <a:xfrm>
            <a:off x="2029597" y="1418989"/>
            <a:ext cx="3913251" cy="400110"/>
          </a:xfrm>
          <a:prstGeom prst="rect">
            <a:avLst/>
          </a:prstGeom>
        </p:spPr>
        <p:txBody>
          <a:bodyPr wrap="none">
            <a:spAutoFit/>
          </a:bodyPr>
          <a:lstStyle/>
          <a:p>
            <a:r>
              <a:rPr lang="en-US" altLang="zh-CN" sz="2000" dirty="0">
                <a:solidFill>
                  <a:srgbClr val="FF0000"/>
                </a:solidFill>
                <a:latin typeface="Arial" panose="020B0604020202020204" pitchFamily="34" charset="0"/>
              </a:rPr>
              <a:t>1</a:t>
            </a:r>
            <a:r>
              <a:rPr lang="zh-CN" altLang="en-US" sz="2000" dirty="0">
                <a:solidFill>
                  <a:srgbClr val="FF0000"/>
                </a:solidFill>
                <a:latin typeface="Arial" panose="020B0604020202020204" pitchFamily="34" charset="0"/>
              </a:rPr>
              <a:t>、布尔型分类的熵可以表示为</a:t>
            </a:r>
            <a:r>
              <a:rPr lang="zh-CN" altLang="en-US" dirty="0">
                <a:solidFill>
                  <a:srgbClr val="333333"/>
                </a:solidFill>
                <a:latin typeface="Arial" panose="020B0604020202020204" pitchFamily="34" charset="0"/>
              </a:rPr>
              <a:t>：</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1909901425"/>
              </p:ext>
            </p:extLst>
          </p:nvPr>
        </p:nvGraphicFramePr>
        <p:xfrm>
          <a:off x="2029597" y="1988911"/>
          <a:ext cx="4081462" cy="379413"/>
        </p:xfrm>
        <a:graphic>
          <a:graphicData uri="http://schemas.openxmlformats.org/presentationml/2006/ole">
            <mc:AlternateContent xmlns:mc="http://schemas.openxmlformats.org/markup-compatibility/2006">
              <mc:Choice xmlns:v="urn:schemas-microsoft-com:vml" Requires="v">
                <p:oleObj spid="_x0000_s5280" name="Equation" r:id="rId4" imgW="2463480" imgH="228600" progId="Equation.DSMT4">
                  <p:embed/>
                </p:oleObj>
              </mc:Choice>
              <mc:Fallback>
                <p:oleObj name="Equation" r:id="rId4" imgW="2463480" imgH="228600" progId="Equation.DSMT4">
                  <p:embed/>
                  <p:pic>
                    <p:nvPicPr>
                      <p:cNvPr id="0" name=""/>
                      <p:cNvPicPr/>
                      <p:nvPr/>
                    </p:nvPicPr>
                    <p:blipFill>
                      <a:blip r:embed="rId5"/>
                      <a:stretch>
                        <a:fillRect/>
                      </a:stretch>
                    </p:blipFill>
                    <p:spPr>
                      <a:xfrm>
                        <a:off x="2029597" y="1988911"/>
                        <a:ext cx="4081462" cy="379413"/>
                      </a:xfrm>
                      <a:prstGeom prst="rect">
                        <a:avLst/>
                      </a:prstGeom>
                    </p:spPr>
                  </p:pic>
                </p:oleObj>
              </mc:Fallback>
            </mc:AlternateContent>
          </a:graphicData>
        </a:graphic>
      </p:graphicFrame>
      <p:sp>
        <p:nvSpPr>
          <p:cNvPr id="5" name="矩形 4"/>
          <p:cNvSpPr/>
          <p:nvPr/>
        </p:nvSpPr>
        <p:spPr>
          <a:xfrm>
            <a:off x="2024314" y="2538136"/>
            <a:ext cx="7231467" cy="400110"/>
          </a:xfrm>
          <a:prstGeom prst="rect">
            <a:avLst/>
          </a:prstGeom>
        </p:spPr>
        <p:txBody>
          <a:bodyPr wrap="none">
            <a:spAutoFit/>
          </a:bodyPr>
          <a:lstStyle/>
          <a:p>
            <a:r>
              <a:rPr lang="en-US" altLang="zh-CN" sz="2000" dirty="0">
                <a:solidFill>
                  <a:srgbClr val="FF0000"/>
                </a:solidFill>
                <a:latin typeface="宋体" panose="02010600030101010101" pitchFamily="2" charset="-122"/>
              </a:rPr>
              <a:t>2</a:t>
            </a:r>
            <a:r>
              <a:rPr lang="zh-CN" altLang="en-US" sz="2000" dirty="0">
                <a:solidFill>
                  <a:srgbClr val="FF0000"/>
                </a:solidFill>
                <a:latin typeface="宋体" panose="02010600030101010101" pitchFamily="2" charset="-122"/>
              </a:rPr>
              <a:t>、一个属性</a:t>
            </a:r>
            <a:r>
              <a:rPr lang="en-US" altLang="zh-CN" sz="2000" dirty="0">
                <a:solidFill>
                  <a:srgbClr val="FF0000"/>
                </a:solidFill>
                <a:latin typeface="Arial" panose="020B0604020202020204" pitchFamily="34" charset="0"/>
              </a:rPr>
              <a:t>A</a:t>
            </a:r>
            <a:r>
              <a:rPr lang="zh-CN" altLang="en-US" sz="2000" dirty="0">
                <a:solidFill>
                  <a:srgbClr val="FF0000"/>
                </a:solidFill>
                <a:latin typeface="Arial" panose="020B0604020202020204" pitchFamily="34" charset="0"/>
              </a:rPr>
              <a:t>相对样例集合</a:t>
            </a:r>
            <a:r>
              <a:rPr lang="en-US" altLang="zh-CN" sz="2000" dirty="0">
                <a:solidFill>
                  <a:srgbClr val="FF0000"/>
                </a:solidFill>
                <a:latin typeface="Arial" panose="020B0604020202020204" pitchFamily="34" charset="0"/>
              </a:rPr>
              <a:t>S</a:t>
            </a:r>
            <a:r>
              <a:rPr lang="zh-CN" altLang="en-US" sz="2000" dirty="0">
                <a:solidFill>
                  <a:srgbClr val="FF0000"/>
                </a:solidFill>
                <a:latin typeface="Arial" panose="020B0604020202020204" pitchFamily="34" charset="0"/>
              </a:rPr>
              <a:t>的信息增益</a:t>
            </a:r>
            <a:r>
              <a:rPr lang="en-US" altLang="zh-CN" sz="2000" dirty="0">
                <a:solidFill>
                  <a:srgbClr val="FF0000"/>
                </a:solidFill>
                <a:latin typeface="Arial" panose="020B0604020202020204" pitchFamily="34" charset="0"/>
              </a:rPr>
              <a:t>Gain(S,A)</a:t>
            </a:r>
            <a:r>
              <a:rPr lang="zh-CN" altLang="en-US" sz="2000" dirty="0">
                <a:solidFill>
                  <a:srgbClr val="FF0000"/>
                </a:solidFill>
                <a:latin typeface="宋体" panose="02010600030101010101" pitchFamily="2" charset="-122"/>
              </a:rPr>
              <a:t>被定义为</a:t>
            </a:r>
            <a:r>
              <a:rPr lang="zh-CN" altLang="en-US" dirty="0">
                <a:solidFill>
                  <a:srgbClr val="FF0000"/>
                </a:solidFill>
                <a:latin typeface="宋体" panose="02010600030101010101" pitchFamily="2" charset="-122"/>
              </a:rPr>
              <a:t>：</a:t>
            </a:r>
            <a:endParaRPr lang="zh-CN" altLang="en-US" dirty="0">
              <a:solidFill>
                <a:srgbClr val="FF0000"/>
              </a:solidFill>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3959620334"/>
              </p:ext>
            </p:extLst>
          </p:nvPr>
        </p:nvGraphicFramePr>
        <p:xfrm>
          <a:off x="2024313" y="3108057"/>
          <a:ext cx="6236749" cy="993679"/>
        </p:xfrm>
        <a:graphic>
          <a:graphicData uri="http://schemas.openxmlformats.org/presentationml/2006/ole">
            <mc:AlternateContent xmlns:mc="http://schemas.openxmlformats.org/markup-compatibility/2006">
              <mc:Choice xmlns:v="urn:schemas-microsoft-com:vml" Requires="v">
                <p:oleObj spid="_x0000_s5281" name="Equation" r:id="rId6" imgW="2958840" imgH="469800" progId="Equation.DSMT4">
                  <p:embed/>
                </p:oleObj>
              </mc:Choice>
              <mc:Fallback>
                <p:oleObj name="Equation" r:id="rId6" imgW="2958840" imgH="469800" progId="Equation.DSMT4">
                  <p:embed/>
                  <p:pic>
                    <p:nvPicPr>
                      <p:cNvPr id="0" name=""/>
                      <p:cNvPicPr/>
                      <p:nvPr/>
                    </p:nvPicPr>
                    <p:blipFill>
                      <a:blip r:embed="rId7"/>
                      <a:stretch>
                        <a:fillRect/>
                      </a:stretch>
                    </p:blipFill>
                    <p:spPr>
                      <a:xfrm>
                        <a:off x="2024313" y="3108057"/>
                        <a:ext cx="6236749" cy="993679"/>
                      </a:xfrm>
                      <a:prstGeom prst="rect">
                        <a:avLst/>
                      </a:prstGeom>
                    </p:spPr>
                  </p:pic>
                </p:oleObj>
              </mc:Fallback>
            </mc:AlternateContent>
          </a:graphicData>
        </a:graphic>
      </p:graphicFrame>
      <p:sp>
        <p:nvSpPr>
          <p:cNvPr id="7" name="矩形 6"/>
          <p:cNvSpPr/>
          <p:nvPr/>
        </p:nvSpPr>
        <p:spPr>
          <a:xfrm>
            <a:off x="2324759" y="4271547"/>
            <a:ext cx="4985660" cy="1424621"/>
          </a:xfrm>
          <a:prstGeom prst="rect">
            <a:avLst/>
          </a:prstGeom>
        </p:spPr>
        <p:txBody>
          <a:bodyPr wrap="none">
            <a:spAutoFit/>
          </a:bodyPr>
          <a:lstStyle/>
          <a:p>
            <a:pPr marL="342900" indent="-34290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V(A)</a:t>
            </a:r>
            <a:r>
              <a:rPr lang="zh-CN" altLang="en-US" sz="2000" dirty="0">
                <a:latin typeface="Times New Roman" panose="02020603050405020304" pitchFamily="18" charset="0"/>
                <a:cs typeface="Times New Roman" panose="02020603050405020304" pitchFamily="18" charset="0"/>
              </a:rPr>
              <a:t> </a:t>
            </a:r>
            <a:r>
              <a:rPr lang="zh-CN" altLang="en-US" sz="2000" dirty="0">
                <a:latin typeface="宋体" panose="02010600030101010101" pitchFamily="2" charset="-122"/>
              </a:rPr>
              <a:t>是属性</a:t>
            </a:r>
            <a:r>
              <a:rPr lang="en-US" altLang="zh-CN" sz="2000" dirty="0">
                <a:latin typeface="宋体" panose="02010600030101010101" pitchFamily="2" charset="-122"/>
              </a:rPr>
              <a:t>A</a:t>
            </a:r>
            <a:r>
              <a:rPr lang="zh-CN" altLang="en-US" sz="2000" dirty="0">
                <a:latin typeface="宋体" panose="02010600030101010101" pitchFamily="2" charset="-122"/>
              </a:rPr>
              <a:t>的值域；</a:t>
            </a:r>
            <a:endParaRPr lang="en-US" altLang="zh-CN" sz="2000" dirty="0">
              <a:latin typeface="宋体" panose="02010600030101010101" pitchFamily="2" charset="-122"/>
            </a:endParaRPr>
          </a:p>
          <a:p>
            <a:pPr marL="285750" indent="-28575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S</a:t>
            </a:r>
            <a:r>
              <a:rPr lang="zh-CN" altLang="en-US" sz="2000" dirty="0">
                <a:latin typeface="宋体" panose="02010600030101010101" pitchFamily="2" charset="-122"/>
              </a:rPr>
              <a:t>是样本集合；</a:t>
            </a:r>
            <a:endParaRPr lang="en-US" altLang="zh-CN" sz="2000" dirty="0">
              <a:latin typeface="宋体" panose="02010600030101010101" pitchFamily="2" charset="-122"/>
            </a:endParaRPr>
          </a:p>
          <a:p>
            <a:pPr marL="285750" indent="-28575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S</a:t>
            </a:r>
            <a:r>
              <a:rPr lang="en-US" altLang="zh-CN" sz="2000" baseline="-25000" dirty="0">
                <a:latin typeface="Times New Roman" panose="02020603050405020304" pitchFamily="18" charset="0"/>
                <a:cs typeface="Times New Roman" panose="02020603050405020304" pitchFamily="18" charset="0"/>
              </a:rPr>
              <a:t>V</a:t>
            </a:r>
            <a:r>
              <a:rPr lang="zh-CN" altLang="en-US" sz="2000" dirty="0">
                <a:latin typeface="宋体" panose="02010600030101010101" pitchFamily="2" charset="-122"/>
              </a:rPr>
              <a:t>是</a:t>
            </a:r>
            <a:r>
              <a:rPr lang="en-US" altLang="zh-CN" sz="2000" dirty="0">
                <a:latin typeface="Times New Roman" panose="02020603050405020304" pitchFamily="18" charset="0"/>
                <a:cs typeface="Times New Roman" panose="02020603050405020304" pitchFamily="18" charset="0"/>
              </a:rPr>
              <a:t>S</a:t>
            </a:r>
            <a:r>
              <a:rPr lang="zh-CN" altLang="en-US" sz="2000" dirty="0">
                <a:latin typeface="宋体" panose="02010600030101010101" pitchFamily="2" charset="-122"/>
              </a:rPr>
              <a:t>中在属性</a:t>
            </a:r>
            <a:r>
              <a:rPr lang="en-US" altLang="zh-CN" sz="2000" dirty="0">
                <a:latin typeface="宋体" panose="02010600030101010101" pitchFamily="2" charset="-122"/>
              </a:rPr>
              <a:t>A</a:t>
            </a:r>
            <a:r>
              <a:rPr lang="zh-CN" altLang="en-US" sz="2000" dirty="0">
                <a:latin typeface="宋体" panose="02010600030101010101" pitchFamily="2" charset="-122"/>
              </a:rPr>
              <a:t>上值等于</a:t>
            </a:r>
            <a:r>
              <a:rPr lang="en-US" altLang="zh-CN" sz="2000" dirty="0">
                <a:latin typeface="Times New Roman" panose="02020603050405020304" pitchFamily="18" charset="0"/>
                <a:cs typeface="Times New Roman" panose="02020603050405020304" pitchFamily="18" charset="0"/>
              </a:rPr>
              <a:t>v</a:t>
            </a:r>
            <a:r>
              <a:rPr lang="zh-CN" altLang="en-US" sz="2000" dirty="0">
                <a:latin typeface="宋体" panose="02010600030101010101" pitchFamily="2" charset="-122"/>
              </a:rPr>
              <a:t>的样本集合；</a:t>
            </a:r>
            <a:endParaRPr lang="zh-CN" altLang="en-US" sz="2000" dirty="0"/>
          </a:p>
        </p:txBody>
      </p:sp>
    </p:spTree>
    <p:extLst>
      <p:ext uri="{BB962C8B-B14F-4D97-AF65-F5344CB8AC3E}">
        <p14:creationId xmlns:p14="http://schemas.microsoft.com/office/powerpoint/2010/main" val="1513980582"/>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804" y="1752569"/>
            <a:ext cx="4717473" cy="4609026"/>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0275" y="970581"/>
            <a:ext cx="650376" cy="648846"/>
          </a:xfrm>
          <a:prstGeom prst="rect">
            <a:avLst/>
          </a:prstGeom>
        </p:spPr>
      </p:pic>
      <p:sp>
        <p:nvSpPr>
          <p:cNvPr id="4" name="文本框 3"/>
          <p:cNvSpPr txBox="1"/>
          <p:nvPr/>
        </p:nvSpPr>
        <p:spPr>
          <a:xfrm>
            <a:off x="1843026" y="970581"/>
            <a:ext cx="2305228"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、算法举例</a:t>
            </a:r>
            <a:endParaRPr lang="en-US" altLang="zh-CN" sz="20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4"/>
          <a:stretch>
            <a:fillRect/>
          </a:stretch>
        </p:blipFill>
        <p:spPr>
          <a:xfrm>
            <a:off x="6112857" y="1752569"/>
            <a:ext cx="5918200" cy="647700"/>
          </a:xfrm>
          <a:prstGeom prst="rect">
            <a:avLst/>
          </a:prstGeom>
        </p:spPr>
      </p:pic>
      <p:pic>
        <p:nvPicPr>
          <p:cNvPr id="6" name="图片 5"/>
          <p:cNvPicPr>
            <a:picLocks noChangeAspect="1"/>
          </p:cNvPicPr>
          <p:nvPr/>
        </p:nvPicPr>
        <p:blipFill>
          <a:blip r:embed="rId5"/>
          <a:stretch>
            <a:fillRect/>
          </a:stretch>
        </p:blipFill>
        <p:spPr>
          <a:xfrm>
            <a:off x="5054600" y="3211995"/>
            <a:ext cx="7137400" cy="3149600"/>
          </a:xfrm>
          <a:prstGeom prst="rect">
            <a:avLst/>
          </a:prstGeom>
        </p:spPr>
      </p:pic>
    </p:spTree>
    <p:extLst>
      <p:ext uri="{BB962C8B-B14F-4D97-AF65-F5344CB8AC3E}">
        <p14:creationId xmlns:p14="http://schemas.microsoft.com/office/powerpoint/2010/main" val="3070726308"/>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0275" y="970581"/>
            <a:ext cx="650376" cy="648846"/>
          </a:xfrm>
          <a:prstGeom prst="rect">
            <a:avLst/>
          </a:prstGeom>
        </p:spPr>
      </p:pic>
      <p:sp>
        <p:nvSpPr>
          <p:cNvPr id="33" name="矩形 32"/>
          <p:cNvSpPr/>
          <p:nvPr/>
        </p:nvSpPr>
        <p:spPr>
          <a:xfrm>
            <a:off x="1255196" y="1619427"/>
            <a:ext cx="10579751" cy="1477328"/>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000" dirty="0">
                <a:solidFill>
                  <a:srgbClr val="FF0000"/>
                </a:solidFill>
                <a:latin typeface="Times New Roman" panose="02020603050405020304" pitchFamily="18" charset="0"/>
                <a:cs typeface="Times New Roman" panose="02020603050405020304" pitchFamily="18" charset="0"/>
              </a:rPr>
              <a:t>假定</a:t>
            </a:r>
            <a:r>
              <a:rPr lang="en-US" altLang="zh-CN" sz="2000" dirty="0">
                <a:solidFill>
                  <a:srgbClr val="FF0000"/>
                </a:solidFill>
                <a:latin typeface="Times New Roman" panose="02020603050405020304" pitchFamily="18" charset="0"/>
                <a:cs typeface="Times New Roman" panose="02020603050405020304" pitchFamily="18" charset="0"/>
              </a:rPr>
              <a:t>S</a:t>
            </a:r>
            <a:r>
              <a:rPr lang="zh-CN" altLang="en-US" sz="2000" dirty="0">
                <a:solidFill>
                  <a:srgbClr val="FF0000"/>
                </a:solidFill>
                <a:latin typeface="Times New Roman" panose="02020603050405020304" pitchFamily="18" charset="0"/>
                <a:cs typeface="Times New Roman" panose="02020603050405020304" pitchFamily="18" charset="0"/>
              </a:rPr>
              <a:t>是一套有关天气的训练样例，假定</a:t>
            </a:r>
            <a:r>
              <a:rPr lang="en-US" altLang="zh-CN" sz="2000" dirty="0">
                <a:solidFill>
                  <a:srgbClr val="FF0000"/>
                </a:solidFill>
                <a:latin typeface="Times New Roman" panose="02020603050405020304" pitchFamily="18" charset="0"/>
                <a:cs typeface="Times New Roman" panose="02020603050405020304" pitchFamily="18" charset="0"/>
              </a:rPr>
              <a:t>S</a:t>
            </a:r>
            <a:r>
              <a:rPr lang="zh-CN" altLang="en-US" sz="2000" dirty="0">
                <a:solidFill>
                  <a:srgbClr val="FF0000"/>
                </a:solidFill>
                <a:latin typeface="Times New Roman" panose="02020603050405020304" pitchFamily="18" charset="0"/>
                <a:cs typeface="Times New Roman" panose="02020603050405020304" pitchFamily="18" charset="0"/>
              </a:rPr>
              <a:t>包含</a:t>
            </a:r>
            <a:r>
              <a:rPr lang="en-US" altLang="zh-CN" sz="2000" dirty="0">
                <a:solidFill>
                  <a:srgbClr val="FF0000"/>
                </a:solidFill>
                <a:latin typeface="Times New Roman" panose="02020603050405020304" pitchFamily="18" charset="0"/>
                <a:cs typeface="Times New Roman" panose="02020603050405020304" pitchFamily="18" charset="0"/>
              </a:rPr>
              <a:t>14</a:t>
            </a:r>
            <a:r>
              <a:rPr lang="zh-CN" altLang="en-US" sz="2000" dirty="0">
                <a:solidFill>
                  <a:srgbClr val="FF0000"/>
                </a:solidFill>
                <a:latin typeface="Times New Roman" panose="02020603050405020304" pitchFamily="18" charset="0"/>
                <a:cs typeface="Times New Roman" panose="02020603050405020304" pitchFamily="18" charset="0"/>
              </a:rPr>
              <a:t>个样例，</a:t>
            </a:r>
            <a:r>
              <a:rPr lang="en-US" altLang="zh-CN" sz="2000" dirty="0">
                <a:solidFill>
                  <a:srgbClr val="FF0000"/>
                </a:solidFill>
                <a:latin typeface="Times New Roman" panose="02020603050405020304" pitchFamily="18" charset="0"/>
                <a:cs typeface="Times New Roman" panose="02020603050405020304" pitchFamily="18" charset="0"/>
              </a:rPr>
              <a:t>[9+</a:t>
            </a:r>
            <a:r>
              <a:rPr lang="zh-CN" altLang="en-US" sz="2000" dirty="0">
                <a:solidFill>
                  <a:srgbClr val="FF0000"/>
                </a:solidFill>
                <a:latin typeface="Times New Roman" panose="02020603050405020304" pitchFamily="18" charset="0"/>
                <a:cs typeface="Times New Roman" panose="02020603050405020304" pitchFamily="18" charset="0"/>
              </a:rPr>
              <a:t>，</a:t>
            </a:r>
            <a:r>
              <a:rPr lang="en-US" altLang="zh-CN" sz="2000" dirty="0">
                <a:solidFill>
                  <a:srgbClr val="FF0000"/>
                </a:solidFill>
                <a:latin typeface="Times New Roman" panose="02020603050405020304" pitchFamily="18" charset="0"/>
                <a:cs typeface="Times New Roman" panose="02020603050405020304" pitchFamily="18" charset="0"/>
              </a:rPr>
              <a:t>5-]</a:t>
            </a:r>
            <a:r>
              <a:rPr lang="zh-CN" altLang="en-US" sz="2000" dirty="0">
                <a:solidFill>
                  <a:srgbClr val="FF0000"/>
                </a:solidFill>
                <a:latin typeface="Times New Roman" panose="02020603050405020304" pitchFamily="18" charset="0"/>
                <a:cs typeface="Times New Roman" panose="02020603050405020304" pitchFamily="18" charset="0"/>
              </a:rPr>
              <a:t>。</a:t>
            </a:r>
            <a:endParaRPr lang="en-US" altLang="zh-CN" sz="2000" dirty="0">
              <a:solidFill>
                <a:srgbClr val="FF0000"/>
              </a:solidFill>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000" dirty="0">
                <a:solidFill>
                  <a:srgbClr val="FF0000"/>
                </a:solidFill>
                <a:latin typeface="Times New Roman" panose="02020603050405020304" pitchFamily="18" charset="0"/>
                <a:cs typeface="Times New Roman" panose="02020603050405020304" pitchFamily="18" charset="0"/>
              </a:rPr>
              <a:t>描述它的属性包括可能是具有</a:t>
            </a:r>
            <a:r>
              <a:rPr lang="en-US" altLang="zh-CN" sz="2000" dirty="0">
                <a:solidFill>
                  <a:srgbClr val="FF0000"/>
                </a:solidFill>
                <a:latin typeface="Times New Roman" panose="02020603050405020304" pitchFamily="18" charset="0"/>
                <a:cs typeface="Times New Roman" panose="02020603050405020304" pitchFamily="18" charset="0"/>
              </a:rPr>
              <a:t>Weak</a:t>
            </a:r>
            <a:r>
              <a:rPr lang="zh-CN" altLang="en-US" sz="2000" dirty="0">
                <a:solidFill>
                  <a:srgbClr val="FF0000"/>
                </a:solidFill>
                <a:latin typeface="Times New Roman" panose="02020603050405020304" pitchFamily="18" charset="0"/>
                <a:cs typeface="Times New Roman" panose="02020603050405020304" pitchFamily="18" charset="0"/>
              </a:rPr>
              <a:t>和</a:t>
            </a:r>
            <a:r>
              <a:rPr lang="en-US" altLang="zh-CN" sz="2000" dirty="0">
                <a:solidFill>
                  <a:srgbClr val="FF0000"/>
                </a:solidFill>
                <a:latin typeface="Times New Roman" panose="02020603050405020304" pitchFamily="18" charset="0"/>
                <a:cs typeface="Times New Roman" panose="02020603050405020304" pitchFamily="18" charset="0"/>
              </a:rPr>
              <a:t>Strong</a:t>
            </a:r>
            <a:r>
              <a:rPr lang="zh-CN" altLang="en-US" sz="2000" dirty="0">
                <a:solidFill>
                  <a:srgbClr val="FF0000"/>
                </a:solidFill>
                <a:latin typeface="Times New Roman" panose="02020603050405020304" pitchFamily="18" charset="0"/>
                <a:cs typeface="Times New Roman" panose="02020603050405020304" pitchFamily="18" charset="0"/>
              </a:rPr>
              <a:t>两个值的</a:t>
            </a:r>
            <a:r>
              <a:rPr lang="en-US" altLang="zh-CN" sz="2000" dirty="0">
                <a:solidFill>
                  <a:srgbClr val="FF0000"/>
                </a:solidFill>
                <a:latin typeface="Times New Roman" panose="02020603050405020304" pitchFamily="18" charset="0"/>
                <a:cs typeface="Times New Roman" panose="02020603050405020304" pitchFamily="18" charset="0"/>
              </a:rPr>
              <a:t>Wind</a:t>
            </a:r>
            <a:r>
              <a:rPr lang="zh-CN" altLang="en-US" sz="2000" dirty="0">
                <a:solidFill>
                  <a:srgbClr val="FF0000"/>
                </a:solidFill>
                <a:latin typeface="Times New Roman" panose="02020603050405020304" pitchFamily="18" charset="0"/>
                <a:cs typeface="Times New Roman" panose="02020603050405020304" pitchFamily="18" charset="0"/>
              </a:rPr>
              <a:t>。</a:t>
            </a:r>
            <a:endParaRPr lang="en-US" altLang="zh-CN" sz="2000" dirty="0">
              <a:solidFill>
                <a:srgbClr val="FF0000"/>
              </a:solidFill>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000" dirty="0">
                <a:solidFill>
                  <a:srgbClr val="FF0000"/>
                </a:solidFill>
                <a:latin typeface="Times New Roman" panose="02020603050405020304" pitchFamily="18" charset="0"/>
                <a:cs typeface="Times New Roman" panose="02020603050405020304" pitchFamily="18" charset="0"/>
              </a:rPr>
              <a:t>在这</a:t>
            </a:r>
            <a:r>
              <a:rPr lang="en-US" altLang="zh-CN" sz="2000" dirty="0">
                <a:solidFill>
                  <a:srgbClr val="FF0000"/>
                </a:solidFill>
                <a:latin typeface="Times New Roman" panose="02020603050405020304" pitchFamily="18" charset="0"/>
                <a:cs typeface="Times New Roman" panose="02020603050405020304" pitchFamily="18" charset="0"/>
              </a:rPr>
              <a:t>14</a:t>
            </a:r>
            <a:r>
              <a:rPr lang="zh-CN" altLang="en-US" sz="2000" dirty="0">
                <a:solidFill>
                  <a:srgbClr val="FF0000"/>
                </a:solidFill>
                <a:latin typeface="Times New Roman" panose="02020603050405020304" pitchFamily="18" charset="0"/>
                <a:cs typeface="Times New Roman" panose="02020603050405020304" pitchFamily="18" charset="0"/>
              </a:rPr>
              <a:t>个样例中，假定正例中的</a:t>
            </a:r>
            <a:r>
              <a:rPr lang="en-US" altLang="zh-CN" sz="2000" dirty="0">
                <a:solidFill>
                  <a:srgbClr val="FF0000"/>
                </a:solidFill>
                <a:latin typeface="Times New Roman" panose="02020603050405020304" pitchFamily="18" charset="0"/>
                <a:cs typeface="Times New Roman" panose="02020603050405020304" pitchFamily="18" charset="0"/>
              </a:rPr>
              <a:t>6</a:t>
            </a:r>
            <a:r>
              <a:rPr lang="zh-CN" altLang="en-US" sz="2000" dirty="0">
                <a:solidFill>
                  <a:srgbClr val="FF0000"/>
                </a:solidFill>
                <a:latin typeface="Times New Roman" panose="02020603050405020304" pitchFamily="18" charset="0"/>
                <a:cs typeface="Times New Roman" panose="02020603050405020304" pitchFamily="18" charset="0"/>
              </a:rPr>
              <a:t>个和反例中的</a:t>
            </a:r>
            <a:r>
              <a:rPr lang="en-US" altLang="zh-CN" sz="2000" dirty="0">
                <a:solidFill>
                  <a:srgbClr val="FF0000"/>
                </a:solidFill>
                <a:latin typeface="Times New Roman" panose="02020603050405020304" pitchFamily="18" charset="0"/>
                <a:cs typeface="Times New Roman" panose="02020603050405020304" pitchFamily="18" charset="0"/>
              </a:rPr>
              <a:t>2</a:t>
            </a:r>
            <a:r>
              <a:rPr lang="zh-CN" altLang="en-US" sz="2000" dirty="0">
                <a:solidFill>
                  <a:srgbClr val="FF0000"/>
                </a:solidFill>
                <a:latin typeface="Times New Roman" panose="02020603050405020304" pitchFamily="18" charset="0"/>
                <a:cs typeface="Times New Roman" panose="02020603050405020304" pitchFamily="18" charset="0"/>
              </a:rPr>
              <a:t>个有</a:t>
            </a:r>
            <a:r>
              <a:rPr lang="en-US" altLang="zh-CN" sz="2000" dirty="0">
                <a:solidFill>
                  <a:srgbClr val="FF0000"/>
                </a:solidFill>
                <a:latin typeface="Times New Roman" panose="02020603050405020304" pitchFamily="18" charset="0"/>
                <a:cs typeface="Times New Roman" panose="02020603050405020304" pitchFamily="18" charset="0"/>
              </a:rPr>
              <a:t>Wind =Weak</a:t>
            </a:r>
            <a:r>
              <a:rPr lang="zh-CN" altLang="en-US" sz="2000" dirty="0">
                <a:solidFill>
                  <a:srgbClr val="FF0000"/>
                </a:solidFill>
                <a:latin typeface="Times New Roman" panose="02020603050405020304" pitchFamily="18" charset="0"/>
                <a:cs typeface="Times New Roman" panose="02020603050405020304" pitchFamily="18" charset="0"/>
              </a:rPr>
              <a:t>，其他的有</a:t>
            </a:r>
            <a:r>
              <a:rPr lang="en-US" altLang="zh-CN" sz="2000" dirty="0">
                <a:solidFill>
                  <a:srgbClr val="FF0000"/>
                </a:solidFill>
                <a:latin typeface="Times New Roman" panose="02020603050405020304" pitchFamily="18" charset="0"/>
                <a:cs typeface="Times New Roman" panose="02020603050405020304" pitchFamily="18" charset="0"/>
              </a:rPr>
              <a:t>Wind=Strong</a:t>
            </a:r>
            <a:r>
              <a:rPr lang="zh-CN" altLang="en-US" sz="2000" dirty="0">
                <a:solidFill>
                  <a:srgbClr val="FF0000"/>
                </a:solidFill>
                <a:latin typeface="Times New Roman" panose="02020603050405020304" pitchFamily="18" charset="0"/>
                <a:cs typeface="Times New Roman" panose="02020603050405020304" pitchFamily="18" charset="0"/>
              </a:rPr>
              <a:t>。</a:t>
            </a:r>
            <a:endParaRPr lang="en-US" altLang="zh-CN" sz="2000" dirty="0">
              <a:solidFill>
                <a:srgbClr val="FF0000"/>
              </a:solidFill>
              <a:latin typeface="Times New Roman" panose="02020603050405020304" pitchFamily="18" charset="0"/>
              <a:cs typeface="Times New Roman" panose="02020603050405020304" pitchFamily="18" charset="0"/>
            </a:endParaRPr>
          </a:p>
        </p:txBody>
      </p:sp>
      <p:sp>
        <p:nvSpPr>
          <p:cNvPr id="34" name="文本框 33"/>
          <p:cNvSpPr txBox="1"/>
          <p:nvPr/>
        </p:nvSpPr>
        <p:spPr>
          <a:xfrm>
            <a:off x="1843026" y="970581"/>
            <a:ext cx="2305228"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、算法举例</a:t>
            </a:r>
            <a:endParaRPr lang="en-US" altLang="zh-CN" sz="2000" dirty="0">
              <a:latin typeface="微软雅黑" panose="020B0503020204020204" pitchFamily="34" charset="-122"/>
              <a:ea typeface="微软雅黑" panose="020B0503020204020204" pitchFamily="34" charset="-122"/>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817290237"/>
              </p:ext>
            </p:extLst>
          </p:nvPr>
        </p:nvGraphicFramePr>
        <p:xfrm>
          <a:off x="2684870" y="3345491"/>
          <a:ext cx="4016375" cy="1944129"/>
        </p:xfrm>
        <a:graphic>
          <a:graphicData uri="http://schemas.openxmlformats.org/presentationml/2006/ole">
            <mc:AlternateContent xmlns:mc="http://schemas.openxmlformats.org/markup-compatibility/2006">
              <mc:Choice xmlns:v="urn:schemas-microsoft-com:vml" Requires="v">
                <p:oleObj spid="_x0000_s6292" name="Equation" r:id="rId5" imgW="1892160" imgH="914400" progId="Equation.DSMT4">
                  <p:embed/>
                </p:oleObj>
              </mc:Choice>
              <mc:Fallback>
                <p:oleObj name="Equation" r:id="rId5" imgW="1892160" imgH="914400" progId="Equation.DSMT4">
                  <p:embed/>
                  <p:pic>
                    <p:nvPicPr>
                      <p:cNvPr id="0" name=""/>
                      <p:cNvPicPr/>
                      <p:nvPr/>
                    </p:nvPicPr>
                    <p:blipFill>
                      <a:blip r:embed="rId6"/>
                      <a:stretch>
                        <a:fillRect/>
                      </a:stretch>
                    </p:blipFill>
                    <p:spPr>
                      <a:xfrm>
                        <a:off x="2684870" y="3345491"/>
                        <a:ext cx="4016375" cy="1944129"/>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713754207"/>
              </p:ext>
            </p:extLst>
          </p:nvPr>
        </p:nvGraphicFramePr>
        <p:xfrm>
          <a:off x="2836863" y="5538788"/>
          <a:ext cx="4902200" cy="379412"/>
        </p:xfrm>
        <a:graphic>
          <a:graphicData uri="http://schemas.openxmlformats.org/presentationml/2006/ole">
            <mc:AlternateContent xmlns:mc="http://schemas.openxmlformats.org/markup-compatibility/2006">
              <mc:Choice xmlns:v="urn:schemas-microsoft-com:vml" Requires="v">
                <p:oleObj spid="_x0000_s6293" name="Equation" r:id="rId7" imgW="2958840" imgH="228600" progId="Equation.DSMT4">
                  <p:embed/>
                </p:oleObj>
              </mc:Choice>
              <mc:Fallback>
                <p:oleObj name="Equation" r:id="rId7" imgW="2958840" imgH="228600" progId="Equation.DSMT4">
                  <p:embed/>
                  <p:pic>
                    <p:nvPicPr>
                      <p:cNvPr id="0" name=""/>
                      <p:cNvPicPr/>
                      <p:nvPr/>
                    </p:nvPicPr>
                    <p:blipFill>
                      <a:blip r:embed="rId8"/>
                      <a:stretch>
                        <a:fillRect/>
                      </a:stretch>
                    </p:blipFill>
                    <p:spPr>
                      <a:xfrm>
                        <a:off x="2836863" y="5538788"/>
                        <a:ext cx="4902200" cy="379412"/>
                      </a:xfrm>
                      <a:prstGeom prst="rect">
                        <a:avLst/>
                      </a:prstGeom>
                    </p:spPr>
                  </p:pic>
                </p:oleObj>
              </mc:Fallback>
            </mc:AlternateContent>
          </a:graphicData>
        </a:graphic>
      </p:graphicFrame>
    </p:spTree>
    <p:extLst>
      <p:ext uri="{BB962C8B-B14F-4D97-AF65-F5344CB8AC3E}">
        <p14:creationId xmlns:p14="http://schemas.microsoft.com/office/powerpoint/2010/main" val="774944632"/>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6583" y="1115709"/>
            <a:ext cx="650376" cy="648846"/>
          </a:xfrm>
          <a:prstGeom prst="rect">
            <a:avLst/>
          </a:prstGeom>
        </p:spPr>
      </p:pic>
      <p:sp>
        <p:nvSpPr>
          <p:cNvPr id="2" name="矩形 1"/>
          <p:cNvSpPr/>
          <p:nvPr/>
        </p:nvSpPr>
        <p:spPr>
          <a:xfrm>
            <a:off x="1787524" y="1607801"/>
            <a:ext cx="8943703" cy="495585"/>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000" dirty="0">
                <a:solidFill>
                  <a:srgbClr val="FF0000"/>
                </a:solidFill>
                <a:latin typeface="Times New Roman" panose="02020603050405020304" pitchFamily="18" charset="0"/>
                <a:cs typeface="Times New Roman" panose="02020603050405020304" pitchFamily="18" charset="0"/>
              </a:rPr>
              <a:t>按照属性</a:t>
            </a:r>
            <a:r>
              <a:rPr lang="en-US" altLang="zh-CN" sz="2000" dirty="0">
                <a:solidFill>
                  <a:srgbClr val="FF0000"/>
                </a:solidFill>
                <a:latin typeface="Times New Roman" panose="02020603050405020304" pitchFamily="18" charset="0"/>
                <a:cs typeface="Times New Roman" panose="02020603050405020304" pitchFamily="18" charset="0"/>
              </a:rPr>
              <a:t>Wind</a:t>
            </a:r>
            <a:r>
              <a:rPr lang="zh-CN" altLang="en-US" sz="2000" dirty="0">
                <a:solidFill>
                  <a:srgbClr val="FF0000"/>
                </a:solidFill>
                <a:latin typeface="Times New Roman" panose="02020603050405020304" pitchFamily="18" charset="0"/>
                <a:cs typeface="Times New Roman" panose="02020603050405020304" pitchFamily="18" charset="0"/>
              </a:rPr>
              <a:t>分类</a:t>
            </a:r>
            <a:r>
              <a:rPr lang="en-US" altLang="zh-CN" sz="2000" dirty="0">
                <a:solidFill>
                  <a:srgbClr val="FF0000"/>
                </a:solidFill>
                <a:latin typeface="Times New Roman" panose="02020603050405020304" pitchFamily="18" charset="0"/>
                <a:cs typeface="Times New Roman" panose="02020603050405020304" pitchFamily="18" charset="0"/>
              </a:rPr>
              <a:t>14</a:t>
            </a:r>
            <a:r>
              <a:rPr lang="zh-CN" altLang="en-US" sz="2000" dirty="0">
                <a:solidFill>
                  <a:srgbClr val="FF0000"/>
                </a:solidFill>
                <a:latin typeface="Times New Roman" panose="02020603050405020304" pitchFamily="18" charset="0"/>
                <a:cs typeface="Times New Roman" panose="02020603050405020304" pitchFamily="18" charset="0"/>
              </a:rPr>
              <a:t>个样例得到的信息增益可以计算如下</a:t>
            </a:r>
            <a:r>
              <a:rPr lang="en-US" altLang="zh-CN" sz="2000" dirty="0">
                <a:solidFill>
                  <a:srgbClr val="FF0000"/>
                </a:solidFill>
                <a:latin typeface="Times New Roman" panose="02020603050405020304" pitchFamily="18" charset="0"/>
                <a:cs typeface="Times New Roman" panose="02020603050405020304" pitchFamily="18" charset="0"/>
              </a:rPr>
              <a:t>:</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3664646230"/>
              </p:ext>
            </p:extLst>
          </p:nvPr>
        </p:nvGraphicFramePr>
        <p:xfrm>
          <a:off x="2161599" y="2339720"/>
          <a:ext cx="7876020" cy="2284234"/>
        </p:xfrm>
        <a:graphic>
          <a:graphicData uri="http://schemas.openxmlformats.org/presentationml/2006/ole">
            <mc:AlternateContent xmlns:mc="http://schemas.openxmlformats.org/markup-compatibility/2006">
              <mc:Choice xmlns:v="urn:schemas-microsoft-com:vml" Requires="v">
                <p:oleObj spid="_x0000_s7244" name="Equation" r:id="rId4" imgW="3593880" imgH="1295280" progId="Equation.DSMT4">
                  <p:embed/>
                </p:oleObj>
              </mc:Choice>
              <mc:Fallback>
                <p:oleObj name="Equation" r:id="rId4" imgW="3593880" imgH="1295280" progId="Equation.DSMT4">
                  <p:embed/>
                  <p:pic>
                    <p:nvPicPr>
                      <p:cNvPr id="0" name=""/>
                      <p:cNvPicPr/>
                      <p:nvPr/>
                    </p:nvPicPr>
                    <p:blipFill>
                      <a:blip r:embed="rId5"/>
                      <a:stretch>
                        <a:fillRect/>
                      </a:stretch>
                    </p:blipFill>
                    <p:spPr>
                      <a:xfrm>
                        <a:off x="2161599" y="2339720"/>
                        <a:ext cx="7876020" cy="2284234"/>
                      </a:xfrm>
                      <a:prstGeom prst="rect">
                        <a:avLst/>
                      </a:prstGeom>
                    </p:spPr>
                  </p:pic>
                </p:oleObj>
              </mc:Fallback>
            </mc:AlternateContent>
          </a:graphicData>
        </a:graphic>
      </p:graphicFrame>
      <p:sp>
        <p:nvSpPr>
          <p:cNvPr id="5" name="矩形 4"/>
          <p:cNvSpPr/>
          <p:nvPr/>
        </p:nvSpPr>
        <p:spPr>
          <a:xfrm>
            <a:off x="1787524" y="4771192"/>
            <a:ext cx="8426741" cy="830997"/>
          </a:xfrm>
          <a:prstGeom prst="rect">
            <a:avLst/>
          </a:prstGeom>
        </p:spPr>
        <p:txBody>
          <a:bodyPr wrap="square">
            <a:spAutoFit/>
          </a:bodyPr>
          <a:lstStyle/>
          <a:p>
            <a:pPr marL="342900" indent="-342900">
              <a:lnSpc>
                <a:spcPct val="120000"/>
              </a:lnSpc>
              <a:buFont typeface="Arial" panose="020B0604020202020204" pitchFamily="34" charset="0"/>
              <a:buChar char="•"/>
            </a:pPr>
            <a:r>
              <a:rPr lang="zh-CN" altLang="en-US" sz="2000" dirty="0">
                <a:solidFill>
                  <a:srgbClr val="FF0000"/>
                </a:solidFill>
                <a:latin typeface="Times New Roman" panose="02020603050405020304" pitchFamily="18" charset="0"/>
                <a:cs typeface="Times New Roman" panose="02020603050405020304" pitchFamily="18" charset="0"/>
              </a:rPr>
              <a:t>采用同样方法可以计算其他属性</a:t>
            </a:r>
            <a:r>
              <a:rPr lang="en-US" altLang="zh-CN" sz="2000" dirty="0">
                <a:solidFill>
                  <a:srgbClr val="FF0000"/>
                </a:solidFill>
                <a:latin typeface="Times New Roman" panose="02020603050405020304" pitchFamily="18" charset="0"/>
                <a:cs typeface="Times New Roman" panose="02020603050405020304" pitchFamily="18" charset="0"/>
              </a:rPr>
              <a:t>(</a:t>
            </a:r>
            <a:r>
              <a:rPr lang="zh-CN" altLang="en-US" sz="2000" dirty="0">
                <a:solidFill>
                  <a:srgbClr val="FF0000"/>
                </a:solidFill>
                <a:latin typeface="Times New Roman" panose="02020603050405020304" pitchFamily="18" charset="0"/>
                <a:cs typeface="Times New Roman" panose="02020603050405020304" pitchFamily="18" charset="0"/>
              </a:rPr>
              <a:t>如</a:t>
            </a:r>
            <a:r>
              <a:rPr lang="en-US" altLang="zh-CN" sz="2000" dirty="0">
                <a:solidFill>
                  <a:srgbClr val="FF0000"/>
                </a:solidFill>
                <a:latin typeface="Times New Roman" panose="02020603050405020304" pitchFamily="18" charset="0"/>
                <a:cs typeface="Times New Roman" panose="02020603050405020304" pitchFamily="18" charset="0"/>
              </a:rPr>
              <a:t>, </a:t>
            </a:r>
            <a:r>
              <a:rPr lang="zh-CN" altLang="en-US" sz="2000" dirty="0">
                <a:solidFill>
                  <a:srgbClr val="FF0000"/>
                </a:solidFill>
                <a:latin typeface="Times New Roman" panose="02020603050405020304" pitchFamily="18" charset="0"/>
                <a:cs typeface="Times New Roman" panose="02020603050405020304" pitchFamily="18" charset="0"/>
              </a:rPr>
              <a:t>湿度</a:t>
            </a:r>
            <a:r>
              <a:rPr lang="en-US" altLang="zh-CN" sz="2000" dirty="0">
                <a:solidFill>
                  <a:srgbClr val="FF0000"/>
                </a:solidFill>
                <a:latin typeface="Times New Roman" panose="02020603050405020304" pitchFamily="18" charset="0"/>
                <a:cs typeface="Times New Roman" panose="02020603050405020304" pitchFamily="18" charset="0"/>
              </a:rPr>
              <a:t>)</a:t>
            </a:r>
            <a:r>
              <a:rPr lang="zh-CN" altLang="en-US" sz="2000" dirty="0">
                <a:solidFill>
                  <a:srgbClr val="FF0000"/>
                </a:solidFill>
                <a:latin typeface="Times New Roman" panose="02020603050405020304" pitchFamily="18" charset="0"/>
                <a:cs typeface="Times New Roman" panose="02020603050405020304" pitchFamily="18" charset="0"/>
              </a:rPr>
              <a:t>的信息增益。比较各个属性信息增益的大小，选择信息增益最大的作为分类属性，构造决策树。</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1887740"/>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66009" y="2032291"/>
            <a:ext cx="8641774" cy="1938992"/>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sz="2000" dirty="0">
                <a:solidFill>
                  <a:srgbClr val="4B4B4B"/>
                </a:solidFill>
                <a:latin typeface="Times New Roman" panose="02020603050405020304" pitchFamily="18" charset="0"/>
                <a:cs typeface="Times New Roman" panose="02020603050405020304" pitchFamily="18" charset="0"/>
              </a:rPr>
              <a:t>决策树使用于</a:t>
            </a:r>
            <a:r>
              <a:rPr lang="zh-CN" altLang="en-US" sz="2000" dirty="0">
                <a:solidFill>
                  <a:srgbClr val="FF0000"/>
                </a:solidFill>
                <a:latin typeface="Times New Roman" panose="02020603050405020304" pitchFamily="18" charset="0"/>
                <a:cs typeface="Times New Roman" panose="02020603050405020304" pitchFamily="18" charset="0"/>
              </a:rPr>
              <a:t>特征取值离散的情况</a:t>
            </a:r>
            <a:r>
              <a:rPr lang="zh-CN" altLang="en-US" sz="2000" dirty="0">
                <a:solidFill>
                  <a:srgbClr val="4B4B4B"/>
                </a:solidFill>
                <a:latin typeface="Times New Roman" panose="02020603050405020304" pitchFamily="18" charset="0"/>
                <a:cs typeface="Times New Roman" panose="02020603050405020304" pitchFamily="18" charset="0"/>
              </a:rPr>
              <a:t>，连续的特征一般也要处理成离散的</a:t>
            </a:r>
            <a:r>
              <a:rPr lang="en-US" altLang="zh-CN" sz="2000" dirty="0">
                <a:solidFill>
                  <a:srgbClr val="4B4B4B"/>
                </a:solidFill>
                <a:latin typeface="Times New Roman" panose="02020603050405020304" pitchFamily="18" charset="0"/>
                <a:cs typeface="Times New Roman" panose="02020603050405020304" pitchFamily="18" charset="0"/>
              </a:rPr>
              <a:t>(</a:t>
            </a:r>
            <a:r>
              <a:rPr lang="zh-CN" altLang="en-US" sz="2000" dirty="0">
                <a:solidFill>
                  <a:srgbClr val="4B4B4B"/>
                </a:solidFill>
                <a:latin typeface="Times New Roman" panose="02020603050405020304" pitchFamily="18" charset="0"/>
                <a:cs typeface="Times New Roman" panose="02020603050405020304" pitchFamily="18" charset="0"/>
              </a:rPr>
              <a:t>而很多文章没有表达出决策树的关键特征</a:t>
            </a:r>
            <a:r>
              <a:rPr lang="en-US" altLang="zh-CN" sz="2000" dirty="0">
                <a:solidFill>
                  <a:srgbClr val="4B4B4B"/>
                </a:solidFill>
                <a:latin typeface="Times New Roman" panose="02020603050405020304" pitchFamily="18" charset="0"/>
                <a:cs typeface="Times New Roman" panose="02020603050405020304" pitchFamily="18" charset="0"/>
              </a:rPr>
              <a:t>or</a:t>
            </a:r>
            <a:r>
              <a:rPr lang="zh-CN" altLang="en-US" sz="2000" dirty="0">
                <a:solidFill>
                  <a:srgbClr val="4B4B4B"/>
                </a:solidFill>
                <a:latin typeface="Times New Roman" panose="02020603050405020304" pitchFamily="18" charset="0"/>
                <a:cs typeface="Times New Roman" panose="02020603050405020304" pitchFamily="18" charset="0"/>
              </a:rPr>
              <a:t>概念</a:t>
            </a:r>
            <a:r>
              <a:rPr lang="en-US" altLang="zh-CN" sz="2000" dirty="0">
                <a:solidFill>
                  <a:srgbClr val="4B4B4B"/>
                </a:solidFill>
                <a:latin typeface="Times New Roman" panose="02020603050405020304" pitchFamily="18" charset="0"/>
                <a:cs typeface="Times New Roman" panose="02020603050405020304" pitchFamily="18" charset="0"/>
              </a:rPr>
              <a:t>)</a:t>
            </a:r>
            <a:r>
              <a:rPr lang="zh-CN" altLang="en-US" sz="2000" dirty="0">
                <a:solidFill>
                  <a:srgbClr val="4B4B4B"/>
                </a:solidFill>
                <a:latin typeface="Times New Roman" panose="02020603050405020304" pitchFamily="18" charset="0"/>
                <a:cs typeface="Times New Roman" panose="02020603050405020304" pitchFamily="18" charset="0"/>
              </a:rPr>
              <a:t>。</a:t>
            </a:r>
            <a:endParaRPr lang="en-US" altLang="zh-CN" sz="2000" dirty="0">
              <a:solidFill>
                <a:srgbClr val="4B4B4B"/>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zh-CN" altLang="en-US" sz="2000" dirty="0">
                <a:solidFill>
                  <a:srgbClr val="4B4B4B"/>
                </a:solidFill>
                <a:latin typeface="Times New Roman" panose="02020603050405020304" pitchFamily="18" charset="0"/>
                <a:cs typeface="Times New Roman" panose="02020603050405020304" pitchFamily="18" charset="0"/>
              </a:rPr>
              <a:t>分类器的性能上不去，很主要的原因在于特征的鉴别性不足，而不是分类器的好坏，好的特征才有好的分类效果，分类器只是弱相关。</a:t>
            </a:r>
            <a:endParaRPr lang="zh-CN" altLang="en-US" sz="2000"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2881" y="949454"/>
            <a:ext cx="650376" cy="648846"/>
          </a:xfrm>
          <a:prstGeom prst="rect">
            <a:avLst/>
          </a:prstGeom>
        </p:spPr>
      </p:pic>
      <p:sp>
        <p:nvSpPr>
          <p:cNvPr id="4" name="文本框 3"/>
          <p:cNvSpPr txBox="1"/>
          <p:nvPr/>
        </p:nvSpPr>
        <p:spPr>
          <a:xfrm>
            <a:off x="2233257" y="949454"/>
            <a:ext cx="2305228"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注意：</a:t>
            </a:r>
            <a:endParaRPr lang="en-US" altLang="zh-CN" sz="2000" dirty="0">
              <a:latin typeface="微软雅黑" panose="020B0503020204020204" pitchFamily="34" charset="-122"/>
              <a:ea typeface="微软雅黑" panose="020B0503020204020204" pitchFamily="34" charset="-122"/>
            </a:endParaRPr>
          </a:p>
        </p:txBody>
      </p:sp>
      <p:sp>
        <p:nvSpPr>
          <p:cNvPr id="5" name="矩形 4"/>
          <p:cNvSpPr/>
          <p:nvPr/>
        </p:nvSpPr>
        <p:spPr>
          <a:xfrm>
            <a:off x="4278804" y="4405274"/>
            <a:ext cx="3196709" cy="369332"/>
          </a:xfrm>
          <a:prstGeom prst="rect">
            <a:avLst/>
          </a:prstGeom>
        </p:spPr>
        <p:txBody>
          <a:bodyPr wrap="none">
            <a:spAutoFit/>
          </a:bodyPr>
          <a:lstStyle/>
          <a:p>
            <a:r>
              <a:rPr lang="zh-CN" altLang="en-US"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算法时间复杂度为 </a:t>
            </a:r>
            <a:r>
              <a:rPr lang="en-US" altLang="zh-CN"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O</a:t>
            </a:r>
            <a:r>
              <a:rPr lang="zh-CN" altLang="en-US"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dirty="0" err="1">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LogN</a:t>
            </a:r>
            <a:r>
              <a:rPr lang="en-US" altLang="zh-CN" dirty="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a:t>
            </a:r>
            <a:endParaRPr lang="zh-CN" altLang="en-US"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5869755"/>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9246" y="970581"/>
            <a:ext cx="650376" cy="648846"/>
          </a:xfrm>
          <a:prstGeom prst="rect">
            <a:avLst/>
          </a:prstGeom>
        </p:spPr>
      </p:pic>
      <p:grpSp>
        <p:nvGrpSpPr>
          <p:cNvPr id="10" name="组合 35"/>
          <p:cNvGrpSpPr/>
          <p:nvPr/>
        </p:nvGrpSpPr>
        <p:grpSpPr>
          <a:xfrm>
            <a:off x="3324200" y="1572168"/>
            <a:ext cx="997404" cy="933822"/>
            <a:chOff x="2064044" y="2231784"/>
            <a:chExt cx="997404" cy="933822"/>
          </a:xfrm>
        </p:grpSpPr>
        <p:sp>
          <p:nvSpPr>
            <p:cNvPr id="11" name="Oval 19"/>
            <p:cNvSpPr/>
            <p:nvPr/>
          </p:nvSpPr>
          <p:spPr>
            <a:xfrm>
              <a:off x="2064044" y="2231784"/>
              <a:ext cx="933822" cy="933822"/>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2" name="Rectangle 22"/>
            <p:cNvSpPr/>
            <p:nvPr/>
          </p:nvSpPr>
          <p:spPr>
            <a:xfrm>
              <a:off x="2064044" y="2450531"/>
              <a:ext cx="997404" cy="46166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ctr"/>
              <a:r>
                <a:rPr lang="zh-CN" altLang="en-US" sz="2400" b="1" dirty="0">
                  <a:solidFill>
                    <a:schemeClr val="tx2"/>
                  </a:solidFill>
                  <a:latin typeface="黑体" panose="02010609060101010101" pitchFamily="49" charset="-122"/>
                  <a:ea typeface="黑体" panose="02010609060101010101" pitchFamily="49" charset="-122"/>
                  <a:cs typeface="Open Sans" pitchFamily="34" charset="0"/>
                </a:rPr>
                <a:t>优点</a:t>
              </a:r>
              <a:endParaRPr lang="en-US" altLang="zh-CN" sz="2400" b="1" dirty="0">
                <a:solidFill>
                  <a:schemeClr val="tx2"/>
                </a:solidFill>
                <a:latin typeface="黑体" panose="02010609060101010101" pitchFamily="49" charset="-122"/>
                <a:ea typeface="黑体" panose="02010609060101010101" pitchFamily="49" charset="-122"/>
                <a:cs typeface="Open Sans" pitchFamily="34" charset="0"/>
              </a:endParaRPr>
            </a:p>
          </p:txBody>
        </p:sp>
      </p:grpSp>
      <p:grpSp>
        <p:nvGrpSpPr>
          <p:cNvPr id="13" name="组合 34"/>
          <p:cNvGrpSpPr/>
          <p:nvPr/>
        </p:nvGrpSpPr>
        <p:grpSpPr>
          <a:xfrm>
            <a:off x="4081282" y="2083130"/>
            <a:ext cx="1956458" cy="1956458"/>
            <a:chOff x="461682" y="2389162"/>
            <a:chExt cx="1956458" cy="1956458"/>
          </a:xfrm>
        </p:grpSpPr>
        <p:sp>
          <p:nvSpPr>
            <p:cNvPr id="14" name="Oval 20"/>
            <p:cNvSpPr/>
            <p:nvPr/>
          </p:nvSpPr>
          <p:spPr>
            <a:xfrm>
              <a:off x="461682" y="2389162"/>
              <a:ext cx="1956458" cy="195645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31"/>
            <p:cNvGrpSpPr/>
            <p:nvPr/>
          </p:nvGrpSpPr>
          <p:grpSpPr>
            <a:xfrm>
              <a:off x="1100945" y="3029926"/>
              <a:ext cx="638090" cy="638088"/>
              <a:chOff x="7777192" y="1292111"/>
              <a:chExt cx="366049" cy="366050"/>
            </a:xfrm>
            <a:solidFill>
              <a:schemeClr val="bg1"/>
            </a:solidFill>
          </p:grpSpPr>
          <p:sp>
            <p:nvSpPr>
              <p:cNvPr id="16" name="AutoShape 56"/>
              <p:cNvSpPr>
                <a:spLocks/>
              </p:cNvSpPr>
              <p:nvPr/>
            </p:nvSpPr>
            <p:spPr bwMode="auto">
              <a:xfrm>
                <a:off x="7777192" y="1292111"/>
                <a:ext cx="114508" cy="3660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sp>
            <p:nvSpPr>
              <p:cNvPr id="17" name="AutoShape 57"/>
              <p:cNvSpPr>
                <a:spLocks/>
              </p:cNvSpPr>
              <p:nvPr/>
            </p:nvSpPr>
            <p:spPr bwMode="auto">
              <a:xfrm>
                <a:off x="8028733" y="1292111"/>
                <a:ext cx="114508" cy="3660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sp>
            <p:nvSpPr>
              <p:cNvPr id="18" name="AutoShape 58"/>
              <p:cNvSpPr>
                <a:spLocks/>
              </p:cNvSpPr>
              <p:nvPr/>
            </p:nvSpPr>
            <p:spPr bwMode="auto">
              <a:xfrm>
                <a:off x="7902961" y="1292111"/>
                <a:ext cx="114508" cy="3660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grpSp>
      </p:grpSp>
      <p:grpSp>
        <p:nvGrpSpPr>
          <p:cNvPr id="19" name="组合 37"/>
          <p:cNvGrpSpPr/>
          <p:nvPr/>
        </p:nvGrpSpPr>
        <p:grpSpPr>
          <a:xfrm>
            <a:off x="7285074" y="1631493"/>
            <a:ext cx="964899" cy="933822"/>
            <a:chOff x="7804722" y="2231784"/>
            <a:chExt cx="964899" cy="933822"/>
          </a:xfrm>
        </p:grpSpPr>
        <p:sp>
          <p:nvSpPr>
            <p:cNvPr id="20" name="Oval 27"/>
            <p:cNvSpPr/>
            <p:nvPr/>
          </p:nvSpPr>
          <p:spPr>
            <a:xfrm>
              <a:off x="7820261" y="2231784"/>
              <a:ext cx="933822" cy="933822"/>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1" name="Rectangle 30"/>
            <p:cNvSpPr/>
            <p:nvPr/>
          </p:nvSpPr>
          <p:spPr>
            <a:xfrm>
              <a:off x="7804722" y="2466433"/>
              <a:ext cx="964899" cy="40011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gn="ctr"/>
              <a:r>
                <a:rPr lang="zh-CN" altLang="en-US" sz="2000" b="1" dirty="0">
                  <a:solidFill>
                    <a:schemeClr val="tx2"/>
                  </a:solidFill>
                  <a:latin typeface="黑体" panose="02010609060101010101" pitchFamily="49" charset="-122"/>
                  <a:ea typeface="黑体" panose="02010609060101010101" pitchFamily="49" charset="-122"/>
                  <a:cs typeface="Open Sans" pitchFamily="34" charset="0"/>
                </a:rPr>
                <a:t>缺点</a:t>
              </a:r>
              <a:endParaRPr lang="en-US" sz="2000" b="1" dirty="0">
                <a:solidFill>
                  <a:schemeClr val="tx2"/>
                </a:solidFill>
                <a:latin typeface="黑体" panose="02010609060101010101" pitchFamily="49" charset="-122"/>
                <a:ea typeface="黑体" panose="02010609060101010101" pitchFamily="49" charset="-122"/>
                <a:cs typeface="Open Sans" pitchFamily="34" charset="0"/>
              </a:endParaRPr>
            </a:p>
          </p:txBody>
        </p:sp>
      </p:grpSp>
      <p:grpSp>
        <p:nvGrpSpPr>
          <p:cNvPr id="22" name="组合 36"/>
          <p:cNvGrpSpPr/>
          <p:nvPr/>
        </p:nvGrpSpPr>
        <p:grpSpPr>
          <a:xfrm>
            <a:off x="5568938" y="2066197"/>
            <a:ext cx="1956458" cy="1956458"/>
            <a:chOff x="5539205" y="2795562"/>
            <a:chExt cx="1956458" cy="1956458"/>
          </a:xfrm>
        </p:grpSpPr>
        <p:sp>
          <p:nvSpPr>
            <p:cNvPr id="23" name="Oval 28"/>
            <p:cNvSpPr/>
            <p:nvPr/>
          </p:nvSpPr>
          <p:spPr>
            <a:xfrm>
              <a:off x="5539205" y="2795562"/>
              <a:ext cx="1956458" cy="195645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utoShape 111"/>
            <p:cNvSpPr>
              <a:spLocks/>
            </p:cNvSpPr>
            <p:nvPr/>
          </p:nvSpPr>
          <p:spPr bwMode="auto">
            <a:xfrm>
              <a:off x="6237999" y="3495872"/>
              <a:ext cx="639180" cy="59882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grpSp>
      <p:sp>
        <p:nvSpPr>
          <p:cNvPr id="25" name="Rectangle 29"/>
          <p:cNvSpPr/>
          <p:nvPr/>
        </p:nvSpPr>
        <p:spPr>
          <a:xfrm>
            <a:off x="1319166" y="2862302"/>
            <a:ext cx="2801733" cy="2326791"/>
          </a:xfrm>
          <a:prstGeom prst="rect">
            <a:avLst/>
          </a:prstGeom>
        </p:spPr>
        <p:txBody>
          <a:bodyPr wrap="square" lIns="0" tIns="0" rIns="0" bIns="0">
            <a:spAutoFit/>
          </a:bodyPr>
          <a:lstStyle/>
          <a:p>
            <a:pPr indent="266700" algn="just">
              <a:lnSpc>
                <a:spcPct val="120000"/>
              </a:lnSpc>
            </a:pPr>
            <a:r>
              <a:rPr lang="en-US" altLang="zh-CN" kern="100" dirty="0">
                <a:latin typeface="华文中宋" pitchFamily="2" charset="-122"/>
                <a:ea typeface="华文中宋" pitchFamily="2" charset="-122"/>
                <a:cs typeface="Times New Roman" panose="02020603050405020304" pitchFamily="18" charset="0"/>
              </a:rPr>
              <a:t>1</a:t>
            </a:r>
            <a:r>
              <a:rPr lang="zh-CN" altLang="en-US" kern="100" dirty="0">
                <a:latin typeface="华文中宋" pitchFamily="2" charset="-122"/>
                <a:ea typeface="华文中宋" pitchFamily="2" charset="-122"/>
                <a:cs typeface="Times New Roman" panose="02020603050405020304" pitchFamily="18" charset="0"/>
              </a:rPr>
              <a:t>、易于理解和解释</a:t>
            </a:r>
            <a:endParaRPr lang="en-US" altLang="zh-CN" kern="100" dirty="0">
              <a:latin typeface="华文中宋" pitchFamily="2" charset="-122"/>
              <a:ea typeface="华文中宋" pitchFamily="2" charset="-122"/>
              <a:cs typeface="Times New Roman" panose="02020603050405020304" pitchFamily="18" charset="0"/>
            </a:endParaRPr>
          </a:p>
          <a:p>
            <a:pPr indent="266700" algn="just">
              <a:lnSpc>
                <a:spcPct val="120000"/>
              </a:lnSpc>
            </a:pPr>
            <a:r>
              <a:rPr lang="en-US" altLang="zh-CN" kern="100" dirty="0">
                <a:latin typeface="华文中宋" pitchFamily="2" charset="-122"/>
                <a:ea typeface="华文中宋" pitchFamily="2" charset="-122"/>
                <a:cs typeface="Times New Roman" panose="02020603050405020304" pitchFamily="18" charset="0"/>
              </a:rPr>
              <a:t>2</a:t>
            </a:r>
            <a:r>
              <a:rPr lang="zh-CN" altLang="en-US" kern="100" dirty="0">
                <a:latin typeface="华文中宋" pitchFamily="2" charset="-122"/>
                <a:ea typeface="华文中宋" pitchFamily="2" charset="-122"/>
                <a:cs typeface="Times New Roman" panose="02020603050405020304" pitchFamily="18" charset="0"/>
              </a:rPr>
              <a:t>、不需要预先处理数据</a:t>
            </a:r>
            <a:endParaRPr lang="en-US" altLang="zh-CN" kern="100" dirty="0">
              <a:latin typeface="华文中宋" pitchFamily="2" charset="-122"/>
              <a:ea typeface="华文中宋" pitchFamily="2" charset="-122"/>
              <a:cs typeface="Times New Roman" panose="02020603050405020304" pitchFamily="18" charset="0"/>
            </a:endParaRPr>
          </a:p>
          <a:p>
            <a:pPr indent="266700" algn="just">
              <a:lnSpc>
                <a:spcPct val="120000"/>
              </a:lnSpc>
            </a:pPr>
            <a:r>
              <a:rPr lang="en-US" altLang="zh-CN" kern="100" dirty="0">
                <a:latin typeface="华文中宋" pitchFamily="2" charset="-122"/>
                <a:ea typeface="华文中宋" pitchFamily="2" charset="-122"/>
                <a:cs typeface="Times New Roman" panose="02020603050405020304" pitchFamily="18" charset="0"/>
              </a:rPr>
              <a:t>3</a:t>
            </a:r>
            <a:r>
              <a:rPr lang="zh-CN" altLang="en-US" kern="100" dirty="0">
                <a:latin typeface="华文中宋" pitchFamily="2" charset="-122"/>
                <a:ea typeface="华文中宋" pitchFamily="2" charset="-122"/>
                <a:cs typeface="Times New Roman" panose="02020603050405020304" pitchFamily="18" charset="0"/>
              </a:rPr>
              <a:t>、 能够同时处理数据型     </a:t>
            </a:r>
            <a:endParaRPr lang="en-US" altLang="zh-CN" kern="100" dirty="0">
              <a:latin typeface="华文中宋" pitchFamily="2" charset="-122"/>
              <a:ea typeface="华文中宋" pitchFamily="2" charset="-122"/>
              <a:cs typeface="Times New Roman" panose="02020603050405020304" pitchFamily="18" charset="0"/>
            </a:endParaRPr>
          </a:p>
          <a:p>
            <a:pPr indent="266700" algn="just">
              <a:lnSpc>
                <a:spcPct val="120000"/>
              </a:lnSpc>
            </a:pPr>
            <a:r>
              <a:rPr lang="en-US" altLang="zh-CN" kern="100" dirty="0">
                <a:latin typeface="华文中宋" pitchFamily="2" charset="-122"/>
                <a:ea typeface="华文中宋" pitchFamily="2" charset="-122"/>
                <a:cs typeface="Times New Roman" panose="02020603050405020304" pitchFamily="18" charset="0"/>
              </a:rPr>
              <a:t>      </a:t>
            </a:r>
            <a:r>
              <a:rPr lang="zh-CN" altLang="en-US" kern="100" dirty="0">
                <a:latin typeface="华文中宋" pitchFamily="2" charset="-122"/>
                <a:ea typeface="华文中宋" pitchFamily="2" charset="-122"/>
                <a:cs typeface="Times New Roman" panose="02020603050405020304" pitchFamily="18" charset="0"/>
              </a:rPr>
              <a:t>和常规型属性</a:t>
            </a:r>
            <a:endParaRPr lang="en-US" altLang="zh-CN" kern="100" dirty="0">
              <a:latin typeface="华文中宋" pitchFamily="2" charset="-122"/>
              <a:ea typeface="华文中宋" pitchFamily="2" charset="-122"/>
              <a:cs typeface="Times New Roman" panose="02020603050405020304" pitchFamily="18" charset="0"/>
            </a:endParaRPr>
          </a:p>
          <a:p>
            <a:pPr indent="266700" algn="just">
              <a:lnSpc>
                <a:spcPct val="120000"/>
              </a:lnSpc>
            </a:pPr>
            <a:r>
              <a:rPr lang="en-US" altLang="zh-CN" kern="100" dirty="0">
                <a:latin typeface="华文中宋" pitchFamily="2" charset="-122"/>
                <a:ea typeface="华文中宋" pitchFamily="2" charset="-122"/>
                <a:cs typeface="Times New Roman" panose="02020603050405020304" pitchFamily="18" charset="0"/>
              </a:rPr>
              <a:t>4</a:t>
            </a:r>
            <a:r>
              <a:rPr lang="zh-CN" altLang="en-US" kern="100" dirty="0">
                <a:latin typeface="华文中宋" pitchFamily="2" charset="-122"/>
                <a:ea typeface="华文中宋" pitchFamily="2" charset="-122"/>
                <a:cs typeface="Times New Roman" panose="02020603050405020304" pitchFamily="18" charset="0"/>
              </a:rPr>
              <a:t>、易通过静态测试来对</a:t>
            </a:r>
            <a:endParaRPr lang="en-US" altLang="zh-CN" kern="100" dirty="0">
              <a:latin typeface="华文中宋" pitchFamily="2" charset="-122"/>
              <a:ea typeface="华文中宋" pitchFamily="2" charset="-122"/>
              <a:cs typeface="Times New Roman" panose="02020603050405020304" pitchFamily="18" charset="0"/>
            </a:endParaRPr>
          </a:p>
          <a:p>
            <a:pPr indent="266700" algn="just">
              <a:lnSpc>
                <a:spcPct val="120000"/>
              </a:lnSpc>
            </a:pPr>
            <a:r>
              <a:rPr lang="en-US" altLang="zh-CN" kern="100" dirty="0">
                <a:latin typeface="华文中宋" pitchFamily="2" charset="-122"/>
                <a:ea typeface="华文中宋" pitchFamily="2" charset="-122"/>
                <a:cs typeface="Times New Roman" panose="02020603050405020304" pitchFamily="18" charset="0"/>
              </a:rPr>
              <a:t>     </a:t>
            </a:r>
            <a:r>
              <a:rPr lang="zh-CN" altLang="en-US" kern="100" dirty="0">
                <a:latin typeface="华文中宋" pitchFamily="2" charset="-122"/>
                <a:ea typeface="华文中宋" pitchFamily="2" charset="-122"/>
                <a:cs typeface="Times New Roman" panose="02020603050405020304" pitchFamily="18" charset="0"/>
              </a:rPr>
              <a:t>模型进行评测。</a:t>
            </a:r>
            <a:endParaRPr lang="en-US" altLang="zh-CN" kern="100" dirty="0">
              <a:latin typeface="华文中宋" pitchFamily="2" charset="-122"/>
              <a:ea typeface="华文中宋" pitchFamily="2" charset="-122"/>
              <a:cs typeface="Times New Roman" panose="02020603050405020304" pitchFamily="18" charset="0"/>
            </a:endParaRPr>
          </a:p>
          <a:p>
            <a:pPr indent="266700" algn="just">
              <a:lnSpc>
                <a:spcPct val="120000"/>
              </a:lnSpc>
            </a:pPr>
            <a:r>
              <a:rPr lang="en-US" altLang="zh-CN" kern="100" dirty="0">
                <a:latin typeface="华文中宋" pitchFamily="2" charset="-122"/>
                <a:ea typeface="华文中宋" pitchFamily="2" charset="-122"/>
                <a:cs typeface="Times New Roman" panose="02020603050405020304" pitchFamily="18" charset="0"/>
              </a:rPr>
              <a:t>5</a:t>
            </a:r>
            <a:r>
              <a:rPr lang="zh-CN" altLang="en-US" kern="100" dirty="0">
                <a:latin typeface="华文中宋" pitchFamily="2" charset="-122"/>
                <a:ea typeface="华文中宋" pitchFamily="2" charset="-122"/>
                <a:cs typeface="Times New Roman" panose="02020603050405020304" pitchFamily="18" charset="0"/>
              </a:rPr>
              <a:t>、效率高，可扩展性强</a:t>
            </a:r>
            <a:endParaRPr lang="en-US" altLang="zh-CN" kern="100" dirty="0">
              <a:latin typeface="华文中宋" pitchFamily="2" charset="-122"/>
              <a:ea typeface="华文中宋" pitchFamily="2" charset="-122"/>
              <a:cs typeface="Times New Roman" panose="02020603050405020304" pitchFamily="18" charset="0"/>
            </a:endParaRPr>
          </a:p>
        </p:txBody>
      </p:sp>
      <p:sp>
        <p:nvSpPr>
          <p:cNvPr id="26" name="Rectangle 29"/>
          <p:cNvSpPr/>
          <p:nvPr/>
        </p:nvSpPr>
        <p:spPr>
          <a:xfrm>
            <a:off x="7316035" y="2862302"/>
            <a:ext cx="2877447" cy="2751522"/>
          </a:xfrm>
          <a:prstGeom prst="rect">
            <a:avLst/>
          </a:prstGeom>
        </p:spPr>
        <p:txBody>
          <a:bodyPr wrap="square">
            <a:spAutoFit/>
          </a:bodyPr>
          <a:lstStyle/>
          <a:p>
            <a:pPr indent="266700" algn="just">
              <a:lnSpc>
                <a:spcPct val="120000"/>
              </a:lnSpc>
              <a:spcAft>
                <a:spcPts val="0"/>
              </a:spcAft>
            </a:pPr>
            <a:r>
              <a:rPr lang="en-US" altLang="zh-CN" kern="100" dirty="0">
                <a:latin typeface="华文中宋" pitchFamily="2" charset="-122"/>
                <a:ea typeface="华文中宋" pitchFamily="2" charset="-122"/>
                <a:cs typeface="Times New Roman" panose="02020603050405020304" pitchFamily="18" charset="0"/>
              </a:rPr>
              <a:t>1</a:t>
            </a:r>
            <a:r>
              <a:rPr lang="zh-CN" altLang="en-US" kern="100" dirty="0">
                <a:latin typeface="华文中宋" pitchFamily="2" charset="-122"/>
                <a:ea typeface="华文中宋" pitchFamily="2" charset="-122"/>
                <a:cs typeface="Times New Roman" panose="02020603050405020304" pitchFamily="18" charset="0"/>
              </a:rPr>
              <a:t>、对于那些各类别样</a:t>
            </a:r>
            <a:endParaRPr lang="en-US" altLang="zh-CN" kern="100" dirty="0">
              <a:latin typeface="华文中宋" pitchFamily="2" charset="-122"/>
              <a:ea typeface="华文中宋" pitchFamily="2" charset="-122"/>
              <a:cs typeface="Times New Roman" panose="02020603050405020304" pitchFamily="18" charset="0"/>
            </a:endParaRPr>
          </a:p>
          <a:p>
            <a:pPr indent="266700" algn="just">
              <a:lnSpc>
                <a:spcPct val="120000"/>
              </a:lnSpc>
              <a:spcAft>
                <a:spcPts val="0"/>
              </a:spcAft>
            </a:pPr>
            <a:r>
              <a:rPr lang="en-US" altLang="zh-CN" kern="100" dirty="0">
                <a:latin typeface="华文中宋" pitchFamily="2" charset="-122"/>
                <a:ea typeface="华文中宋" pitchFamily="2" charset="-122"/>
                <a:cs typeface="Times New Roman" panose="02020603050405020304" pitchFamily="18" charset="0"/>
              </a:rPr>
              <a:t>    </a:t>
            </a:r>
            <a:r>
              <a:rPr lang="zh-CN" altLang="en-US" kern="100" dirty="0">
                <a:latin typeface="华文中宋" pitchFamily="2" charset="-122"/>
                <a:ea typeface="华文中宋" pitchFamily="2" charset="-122"/>
                <a:cs typeface="Times New Roman" panose="02020603050405020304" pitchFamily="18" charset="0"/>
              </a:rPr>
              <a:t>本数量不一致的数 </a:t>
            </a:r>
            <a:endParaRPr lang="en-US" altLang="zh-CN" kern="100" dirty="0">
              <a:latin typeface="华文中宋" pitchFamily="2" charset="-122"/>
              <a:ea typeface="华文中宋" pitchFamily="2" charset="-122"/>
              <a:cs typeface="Times New Roman" panose="02020603050405020304" pitchFamily="18" charset="0"/>
            </a:endParaRPr>
          </a:p>
          <a:p>
            <a:pPr indent="266700" algn="just">
              <a:lnSpc>
                <a:spcPct val="120000"/>
              </a:lnSpc>
              <a:spcAft>
                <a:spcPts val="0"/>
              </a:spcAft>
            </a:pPr>
            <a:r>
              <a:rPr lang="en-US" altLang="zh-CN" kern="100" dirty="0">
                <a:latin typeface="华文中宋" pitchFamily="2" charset="-122"/>
                <a:ea typeface="华文中宋" pitchFamily="2" charset="-122"/>
                <a:cs typeface="Times New Roman" panose="02020603050405020304" pitchFamily="18" charset="0"/>
              </a:rPr>
              <a:t>     </a:t>
            </a:r>
            <a:r>
              <a:rPr lang="zh-CN" altLang="en-US" kern="100" dirty="0">
                <a:latin typeface="华文中宋" pitchFamily="2" charset="-122"/>
                <a:ea typeface="华文中宋" pitchFamily="2" charset="-122"/>
                <a:cs typeface="Times New Roman" panose="02020603050405020304" pitchFamily="18" charset="0"/>
              </a:rPr>
              <a:t>据，准确度低</a:t>
            </a:r>
            <a:endParaRPr lang="en-US" altLang="zh-CN" kern="100" dirty="0">
              <a:latin typeface="华文中宋" pitchFamily="2" charset="-122"/>
              <a:ea typeface="华文中宋" pitchFamily="2" charset="-122"/>
              <a:cs typeface="Times New Roman" panose="02020603050405020304" pitchFamily="18" charset="0"/>
            </a:endParaRPr>
          </a:p>
          <a:p>
            <a:pPr indent="266700" algn="just">
              <a:lnSpc>
                <a:spcPct val="120000"/>
              </a:lnSpc>
              <a:spcAft>
                <a:spcPts val="0"/>
              </a:spcAft>
            </a:pPr>
            <a:r>
              <a:rPr lang="en-US" altLang="zh-CN" kern="100" dirty="0">
                <a:latin typeface="华文中宋" pitchFamily="2" charset="-122"/>
                <a:ea typeface="华文中宋" pitchFamily="2" charset="-122"/>
                <a:cs typeface="Times New Roman" panose="02020603050405020304" pitchFamily="18" charset="0"/>
              </a:rPr>
              <a:t>2</a:t>
            </a:r>
            <a:r>
              <a:rPr lang="zh-CN" altLang="en-US" kern="100" dirty="0">
                <a:latin typeface="华文中宋" pitchFamily="2" charset="-122"/>
                <a:ea typeface="华文中宋" pitchFamily="2" charset="-122"/>
                <a:cs typeface="Times New Roman" panose="02020603050405020304" pitchFamily="18" charset="0"/>
              </a:rPr>
              <a:t>、处理缺失数据时比  </a:t>
            </a:r>
            <a:endParaRPr lang="en-US" altLang="zh-CN" kern="100" dirty="0">
              <a:latin typeface="华文中宋" pitchFamily="2" charset="-122"/>
              <a:ea typeface="华文中宋" pitchFamily="2" charset="-122"/>
              <a:cs typeface="Times New Roman" panose="02020603050405020304" pitchFamily="18" charset="0"/>
            </a:endParaRPr>
          </a:p>
          <a:p>
            <a:pPr indent="266700" algn="just">
              <a:lnSpc>
                <a:spcPct val="120000"/>
              </a:lnSpc>
              <a:spcAft>
                <a:spcPts val="0"/>
              </a:spcAft>
            </a:pPr>
            <a:r>
              <a:rPr lang="en-US" altLang="zh-CN" kern="100" dirty="0">
                <a:latin typeface="华文中宋" pitchFamily="2" charset="-122"/>
                <a:ea typeface="华文中宋" pitchFamily="2" charset="-122"/>
                <a:cs typeface="Times New Roman" panose="02020603050405020304" pitchFamily="18" charset="0"/>
              </a:rPr>
              <a:t>     </a:t>
            </a:r>
            <a:r>
              <a:rPr lang="zh-CN" altLang="en-US" kern="100" dirty="0">
                <a:latin typeface="华文中宋" pitchFamily="2" charset="-122"/>
                <a:ea typeface="华文中宋" pitchFamily="2" charset="-122"/>
                <a:cs typeface="Times New Roman" panose="02020603050405020304" pitchFamily="18" charset="0"/>
              </a:rPr>
              <a:t>较困难</a:t>
            </a:r>
            <a:endParaRPr lang="en-US" altLang="zh-CN" kern="100" dirty="0">
              <a:latin typeface="华文中宋" pitchFamily="2" charset="-122"/>
              <a:ea typeface="华文中宋" pitchFamily="2" charset="-122"/>
              <a:cs typeface="Times New Roman" panose="02020603050405020304" pitchFamily="18" charset="0"/>
            </a:endParaRPr>
          </a:p>
          <a:p>
            <a:pPr indent="266700" algn="just">
              <a:lnSpc>
                <a:spcPct val="120000"/>
              </a:lnSpc>
              <a:spcAft>
                <a:spcPts val="0"/>
              </a:spcAft>
            </a:pPr>
            <a:r>
              <a:rPr lang="en-US" altLang="zh-CN" kern="100" dirty="0">
                <a:latin typeface="华文中宋" pitchFamily="2" charset="-122"/>
                <a:ea typeface="华文中宋" pitchFamily="2" charset="-122"/>
                <a:cs typeface="Times New Roman" panose="02020603050405020304" pitchFamily="18" charset="0"/>
              </a:rPr>
              <a:t>3</a:t>
            </a:r>
            <a:r>
              <a:rPr lang="zh-CN" altLang="en-US" kern="100" dirty="0">
                <a:latin typeface="华文中宋" pitchFamily="2" charset="-122"/>
                <a:ea typeface="华文中宋" pitchFamily="2" charset="-122"/>
                <a:cs typeface="Times New Roman" panose="02020603050405020304" pitchFamily="18" charset="0"/>
              </a:rPr>
              <a:t>、容易出现过拟合</a:t>
            </a:r>
            <a:endParaRPr lang="en-US" altLang="zh-CN" kern="100" dirty="0">
              <a:latin typeface="华文中宋" pitchFamily="2" charset="-122"/>
              <a:ea typeface="华文中宋" pitchFamily="2" charset="-122"/>
              <a:cs typeface="Times New Roman" panose="02020603050405020304" pitchFamily="18" charset="0"/>
            </a:endParaRPr>
          </a:p>
          <a:p>
            <a:pPr indent="266700" algn="just">
              <a:lnSpc>
                <a:spcPct val="120000"/>
              </a:lnSpc>
              <a:spcAft>
                <a:spcPts val="0"/>
              </a:spcAft>
            </a:pPr>
            <a:r>
              <a:rPr lang="en-US" altLang="zh-CN" kern="100" dirty="0">
                <a:latin typeface="华文中宋" pitchFamily="2" charset="-122"/>
                <a:ea typeface="华文中宋" pitchFamily="2" charset="-122"/>
                <a:cs typeface="Times New Roman" panose="02020603050405020304" pitchFamily="18" charset="0"/>
              </a:rPr>
              <a:t>4</a:t>
            </a:r>
            <a:r>
              <a:rPr lang="zh-CN" altLang="en-US" kern="100" dirty="0">
                <a:latin typeface="华文中宋" pitchFamily="2" charset="-122"/>
                <a:ea typeface="华文中宋" pitchFamily="2" charset="-122"/>
                <a:cs typeface="Times New Roman" panose="02020603050405020304" pitchFamily="18" charset="0"/>
              </a:rPr>
              <a:t>、</a:t>
            </a:r>
            <a:r>
              <a:rPr lang="zh-CN" altLang="zh-CN" kern="100" dirty="0">
                <a:latin typeface="华文中宋" pitchFamily="2" charset="-122"/>
                <a:ea typeface="华文中宋" pitchFamily="2" charset="-122"/>
                <a:cs typeface="Times New Roman" panose="02020603050405020304" pitchFamily="18" charset="0"/>
              </a:rPr>
              <a:t>忽略数据集中属性</a:t>
            </a:r>
            <a:endParaRPr lang="en-US" altLang="zh-CN" kern="100" dirty="0">
              <a:latin typeface="华文中宋" pitchFamily="2" charset="-122"/>
              <a:ea typeface="华文中宋" pitchFamily="2" charset="-122"/>
              <a:cs typeface="Times New Roman" panose="02020603050405020304" pitchFamily="18" charset="0"/>
            </a:endParaRPr>
          </a:p>
          <a:p>
            <a:pPr indent="266700" algn="just">
              <a:lnSpc>
                <a:spcPct val="120000"/>
              </a:lnSpc>
              <a:spcAft>
                <a:spcPts val="0"/>
              </a:spcAft>
            </a:pPr>
            <a:r>
              <a:rPr lang="en-US" altLang="zh-CN" kern="100" dirty="0">
                <a:latin typeface="华文中宋" pitchFamily="2" charset="-122"/>
                <a:ea typeface="华文中宋" pitchFamily="2" charset="-122"/>
                <a:cs typeface="Times New Roman" panose="02020603050405020304" pitchFamily="18" charset="0"/>
              </a:rPr>
              <a:t>      </a:t>
            </a:r>
            <a:r>
              <a:rPr lang="zh-CN" altLang="zh-CN" kern="100" dirty="0">
                <a:latin typeface="华文中宋" pitchFamily="2" charset="-122"/>
                <a:ea typeface="华文中宋" pitchFamily="2" charset="-122"/>
                <a:cs typeface="Times New Roman" panose="02020603050405020304" pitchFamily="18" charset="0"/>
              </a:rPr>
              <a:t>之间的相关性</a:t>
            </a:r>
          </a:p>
        </p:txBody>
      </p:sp>
      <p:sp>
        <p:nvSpPr>
          <p:cNvPr id="27" name="文本框 26"/>
          <p:cNvSpPr txBox="1"/>
          <p:nvPr/>
        </p:nvSpPr>
        <p:spPr>
          <a:xfrm>
            <a:off x="1843026" y="970581"/>
            <a:ext cx="2305228"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5</a:t>
            </a:r>
            <a:r>
              <a:rPr lang="zh-CN" altLang="en-US" sz="2000" dirty="0">
                <a:latin typeface="微软雅黑" panose="020B0503020204020204" pitchFamily="34" charset="-122"/>
                <a:ea typeface="微软雅黑" panose="020B0503020204020204" pitchFamily="34" charset="-122"/>
              </a:rPr>
              <a:t>、算法小结</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8163219"/>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示 21"/>
          <p:cNvGraphicFramePr/>
          <p:nvPr>
            <p:extLst>
              <p:ext uri="{D42A27DB-BD31-4B8C-83A1-F6EECF244321}">
                <p14:modId xmlns:p14="http://schemas.microsoft.com/office/powerpoint/2010/main" val="593455694"/>
              </p:ext>
            </p:extLst>
          </p:nvPr>
        </p:nvGraphicFramePr>
        <p:xfrm>
          <a:off x="4098713" y="1285330"/>
          <a:ext cx="3791744" cy="18821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8" name="组合 7"/>
          <p:cNvGrpSpPr/>
          <p:nvPr/>
        </p:nvGrpSpPr>
        <p:grpSpPr>
          <a:xfrm>
            <a:off x="3871796" y="3686700"/>
            <a:ext cx="1661531" cy="677181"/>
            <a:chOff x="-35952" y="1152412"/>
            <a:chExt cx="1220872" cy="677181"/>
          </a:xfrm>
        </p:grpSpPr>
        <p:sp>
          <p:nvSpPr>
            <p:cNvPr id="9" name="圆角矩形 8"/>
            <p:cNvSpPr/>
            <p:nvPr/>
          </p:nvSpPr>
          <p:spPr>
            <a:xfrm>
              <a:off x="250830" y="1152412"/>
              <a:ext cx="934090" cy="677181"/>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0" name="圆角矩形 4"/>
            <p:cNvSpPr/>
            <p:nvPr/>
          </p:nvSpPr>
          <p:spPr>
            <a:xfrm>
              <a:off x="-35952" y="1172246"/>
              <a:ext cx="1201038" cy="63751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lvl="0" algn="r" defTabSz="622300">
                <a:lnSpc>
                  <a:spcPct val="90000"/>
                </a:lnSpc>
                <a:spcBef>
                  <a:spcPct val="0"/>
                </a:spcBef>
                <a:spcAft>
                  <a:spcPct val="35000"/>
                </a:spcAft>
              </a:pPr>
              <a:r>
                <a:rPr kumimoji="1" lang="zh-CN" altLang="en-US" sz="1400" b="0" kern="1200" dirty="0">
                  <a:solidFill>
                    <a:schemeClr val="tx1"/>
                  </a:solidFill>
                  <a:latin typeface="微软雅黑" pitchFamily="34" charset="-122"/>
                  <a:ea typeface="微软雅黑" pitchFamily="34" charset="-122"/>
                  <a:cs typeface="+mn-cs"/>
                </a:rPr>
                <a:t>数据</a:t>
              </a:r>
              <a:r>
                <a:rPr kumimoji="1" lang="zh-CN" altLang="en-US" sz="1400" b="1" kern="1200" dirty="0">
                  <a:solidFill>
                    <a:srgbClr val="FF0000"/>
                  </a:solidFill>
                  <a:latin typeface="微软雅黑" pitchFamily="34" charset="-122"/>
                  <a:ea typeface="微软雅黑" pitchFamily="34" charset="-122"/>
                  <a:cs typeface="+mn-cs"/>
                </a:rPr>
                <a:t>管理</a:t>
              </a:r>
              <a:r>
                <a:rPr kumimoji="1" lang="zh-CN" altLang="en-US" sz="1400" b="0" kern="1200" dirty="0">
                  <a:solidFill>
                    <a:schemeClr val="tx1"/>
                  </a:solidFill>
                  <a:latin typeface="微软雅黑" pitchFamily="34" charset="-122"/>
                  <a:ea typeface="微软雅黑" pitchFamily="34" charset="-122"/>
                  <a:cs typeface="+mn-cs"/>
                </a:rPr>
                <a:t>技术</a:t>
              </a:r>
            </a:p>
          </p:txBody>
        </p:sp>
      </p:grpSp>
      <p:sp>
        <p:nvSpPr>
          <p:cNvPr id="11" name="右箭头 10"/>
          <p:cNvSpPr/>
          <p:nvPr/>
        </p:nvSpPr>
        <p:spPr bwMode="auto">
          <a:xfrm rot="5400000">
            <a:off x="4553638" y="3303643"/>
            <a:ext cx="430729" cy="289001"/>
          </a:xfrm>
          <a:prstGeom prst="rightArrow">
            <a:avLst/>
          </a:prstGeom>
          <a:ln>
            <a:headEnd/>
            <a:tailEnd/>
          </a:ln>
        </p:spPr>
        <p:style>
          <a:lnRef idx="1">
            <a:schemeClr val="accent5"/>
          </a:lnRef>
          <a:fillRef idx="3">
            <a:schemeClr val="accent5"/>
          </a:fillRef>
          <a:effectRef idx="2">
            <a:schemeClr val="accent5"/>
          </a:effectRef>
          <a:fontRef idx="minor">
            <a:schemeClr val="lt1"/>
          </a:fontRef>
        </p:style>
        <p:txBody>
          <a:bodyPr wrap="none" lIns="91433" tIns="45716" rIns="91433" bIns="45716" anchor="ctr"/>
          <a:lstStyle/>
          <a:p>
            <a:pPr algn="ctr">
              <a:defRPr/>
            </a:pPr>
            <a:endParaRPr lang="zh-CN" altLang="en-US" b="1">
              <a:latin typeface="微软雅黑" pitchFamily="34" charset="-122"/>
              <a:ea typeface="微软雅黑" pitchFamily="34" charset="-122"/>
            </a:endParaRPr>
          </a:p>
        </p:txBody>
      </p:sp>
      <p:sp>
        <p:nvSpPr>
          <p:cNvPr id="12" name="右箭头 11"/>
          <p:cNvSpPr/>
          <p:nvPr/>
        </p:nvSpPr>
        <p:spPr bwMode="auto">
          <a:xfrm rot="3372786">
            <a:off x="5977823" y="3318710"/>
            <a:ext cx="523746" cy="193231"/>
          </a:xfrm>
          <a:prstGeom prst="rightArrow">
            <a:avLst/>
          </a:prstGeom>
          <a:ln>
            <a:headEnd/>
            <a:tailEnd/>
          </a:ln>
        </p:spPr>
        <p:style>
          <a:lnRef idx="1">
            <a:schemeClr val="accent5"/>
          </a:lnRef>
          <a:fillRef idx="3">
            <a:schemeClr val="accent5"/>
          </a:fillRef>
          <a:effectRef idx="2">
            <a:schemeClr val="accent5"/>
          </a:effectRef>
          <a:fontRef idx="minor">
            <a:schemeClr val="lt1"/>
          </a:fontRef>
        </p:style>
        <p:txBody>
          <a:bodyPr wrap="none" lIns="91433" tIns="45716" rIns="91433" bIns="45716" anchor="ctr"/>
          <a:lstStyle/>
          <a:p>
            <a:pPr algn="ctr">
              <a:defRPr/>
            </a:pPr>
            <a:endParaRPr lang="zh-CN" altLang="en-US" b="1">
              <a:latin typeface="微软雅黑" pitchFamily="34" charset="-122"/>
              <a:ea typeface="微软雅黑" pitchFamily="34" charset="-122"/>
            </a:endParaRPr>
          </a:p>
        </p:txBody>
      </p:sp>
      <p:sp>
        <p:nvSpPr>
          <p:cNvPr id="13" name="右箭头 12"/>
          <p:cNvSpPr/>
          <p:nvPr/>
        </p:nvSpPr>
        <p:spPr bwMode="auto">
          <a:xfrm rot="7262534">
            <a:off x="6976555" y="3340616"/>
            <a:ext cx="489399" cy="149421"/>
          </a:xfrm>
          <a:prstGeom prst="rightArrow">
            <a:avLst/>
          </a:prstGeom>
          <a:ln>
            <a:headEnd/>
            <a:tailEnd/>
          </a:ln>
        </p:spPr>
        <p:style>
          <a:lnRef idx="1">
            <a:schemeClr val="accent5"/>
          </a:lnRef>
          <a:fillRef idx="3">
            <a:schemeClr val="accent5"/>
          </a:fillRef>
          <a:effectRef idx="2">
            <a:schemeClr val="accent5"/>
          </a:effectRef>
          <a:fontRef idx="minor">
            <a:schemeClr val="lt1"/>
          </a:fontRef>
        </p:style>
        <p:txBody>
          <a:bodyPr wrap="none" lIns="91433" tIns="45716" rIns="91433" bIns="45716" anchor="ctr"/>
          <a:lstStyle/>
          <a:p>
            <a:pPr algn="ctr">
              <a:defRPr/>
            </a:pPr>
            <a:endParaRPr lang="zh-CN" altLang="en-US" b="1">
              <a:latin typeface="微软雅黑" pitchFamily="34" charset="-122"/>
              <a:ea typeface="微软雅黑" pitchFamily="34" charset="-122"/>
            </a:endParaRPr>
          </a:p>
        </p:txBody>
      </p:sp>
      <p:grpSp>
        <p:nvGrpSpPr>
          <p:cNvPr id="14" name="组合 13"/>
          <p:cNvGrpSpPr/>
          <p:nvPr/>
        </p:nvGrpSpPr>
        <p:grpSpPr>
          <a:xfrm>
            <a:off x="5833808" y="3706534"/>
            <a:ext cx="1661531" cy="677181"/>
            <a:chOff x="-35952" y="1152412"/>
            <a:chExt cx="1220872" cy="677181"/>
          </a:xfrm>
        </p:grpSpPr>
        <p:sp>
          <p:nvSpPr>
            <p:cNvPr id="15" name="圆角矩形 14"/>
            <p:cNvSpPr/>
            <p:nvPr/>
          </p:nvSpPr>
          <p:spPr>
            <a:xfrm>
              <a:off x="250830" y="1152412"/>
              <a:ext cx="934090" cy="677181"/>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6" name="圆角矩形 4"/>
            <p:cNvSpPr/>
            <p:nvPr/>
          </p:nvSpPr>
          <p:spPr>
            <a:xfrm>
              <a:off x="-35952" y="1172246"/>
              <a:ext cx="1201038" cy="63751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3340" tIns="53340" rIns="53340" bIns="53340" numCol="1" spcCol="1270" anchor="ctr" anchorCtr="0">
              <a:noAutofit/>
            </a:bodyPr>
            <a:lstStyle/>
            <a:p>
              <a:pPr lvl="0" algn="r" defTabSz="622300">
                <a:lnSpc>
                  <a:spcPct val="90000"/>
                </a:lnSpc>
                <a:spcBef>
                  <a:spcPct val="0"/>
                </a:spcBef>
                <a:spcAft>
                  <a:spcPct val="35000"/>
                </a:spcAft>
              </a:pPr>
              <a:r>
                <a:rPr kumimoji="1" lang="zh-CN" altLang="en-US" sz="1400" b="0" kern="1200" dirty="0">
                  <a:solidFill>
                    <a:schemeClr val="tx1"/>
                  </a:solidFill>
                  <a:latin typeface="微软雅黑" pitchFamily="34" charset="-122"/>
                  <a:ea typeface="微软雅黑" pitchFamily="34" charset="-122"/>
                  <a:cs typeface="+mn-cs"/>
                </a:rPr>
                <a:t>数据</a:t>
              </a:r>
              <a:r>
                <a:rPr kumimoji="1" lang="zh-CN" altLang="en-US" sz="1400" b="1" kern="1200" dirty="0">
                  <a:solidFill>
                    <a:srgbClr val="FF0000"/>
                  </a:solidFill>
                  <a:latin typeface="微软雅黑" pitchFamily="34" charset="-122"/>
                  <a:ea typeface="微软雅黑" pitchFamily="34" charset="-122"/>
                  <a:cs typeface="+mn-cs"/>
                </a:rPr>
                <a:t>分析</a:t>
              </a:r>
              <a:r>
                <a:rPr kumimoji="1" lang="zh-CN" altLang="en-US" sz="1400" b="0" kern="1200" dirty="0">
                  <a:solidFill>
                    <a:schemeClr val="tx1"/>
                  </a:solidFill>
                  <a:latin typeface="微软雅黑" pitchFamily="34" charset="-122"/>
                  <a:ea typeface="微软雅黑" pitchFamily="34" charset="-122"/>
                  <a:cs typeface="+mn-cs"/>
                </a:rPr>
                <a:t>技术</a:t>
              </a:r>
            </a:p>
          </p:txBody>
        </p:sp>
      </p:grpSp>
      <p:graphicFrame>
        <p:nvGraphicFramePr>
          <p:cNvPr id="21" name="图示 4"/>
          <p:cNvGraphicFramePr/>
          <p:nvPr>
            <p:extLst>
              <p:ext uri="{D42A27DB-BD31-4B8C-83A1-F6EECF244321}">
                <p14:modId xmlns:p14="http://schemas.microsoft.com/office/powerpoint/2010/main" val="1039447950"/>
              </p:ext>
            </p:extLst>
          </p:nvPr>
        </p:nvGraphicFramePr>
        <p:xfrm>
          <a:off x="2505157" y="4449332"/>
          <a:ext cx="6840760" cy="177917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2" name="文本框 1"/>
          <p:cNvSpPr txBox="1"/>
          <p:nvPr/>
        </p:nvSpPr>
        <p:spPr>
          <a:xfrm>
            <a:off x="1572060" y="885220"/>
            <a:ext cx="1349560" cy="400110"/>
          </a:xfrm>
          <a:prstGeom prst="rect">
            <a:avLst/>
          </a:prstGeom>
          <a:noFill/>
        </p:spPr>
        <p:txBody>
          <a:bodyPr wrap="square" rtlCol="0">
            <a:spAutoFit/>
          </a:bodyPr>
          <a:lstStyle/>
          <a:p>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机器学习</a:t>
            </a:r>
          </a:p>
        </p:txBody>
      </p:sp>
      <p:pic>
        <p:nvPicPr>
          <p:cNvPr id="23" name="图片 2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21684" y="885220"/>
            <a:ext cx="650376" cy="648846"/>
          </a:xfrm>
          <a:prstGeom prst="rect">
            <a:avLst/>
          </a:prstGeom>
        </p:spPr>
      </p:pic>
    </p:spTree>
    <p:extLst>
      <p:ext uri="{BB962C8B-B14F-4D97-AF65-F5344CB8AC3E}">
        <p14:creationId xmlns:p14="http://schemas.microsoft.com/office/powerpoint/2010/main" val="1833732524"/>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6583" y="1115709"/>
            <a:ext cx="650376" cy="648846"/>
          </a:xfrm>
          <a:prstGeom prst="rect">
            <a:avLst/>
          </a:prstGeom>
        </p:spPr>
      </p:pic>
      <p:sp>
        <p:nvSpPr>
          <p:cNvPr id="5" name="文本框 4"/>
          <p:cNvSpPr txBox="1"/>
          <p:nvPr/>
        </p:nvSpPr>
        <p:spPr>
          <a:xfrm>
            <a:off x="1843026" y="1115709"/>
            <a:ext cx="2305228"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6</a:t>
            </a:r>
            <a:r>
              <a:rPr lang="zh-CN" altLang="en-US" sz="2000" dirty="0">
                <a:latin typeface="微软雅黑" panose="020B0503020204020204" pitchFamily="34" charset="-122"/>
                <a:ea typeface="微软雅黑" panose="020B0503020204020204" pitchFamily="34" charset="-122"/>
              </a:rPr>
              <a:t>、两种算法对比</a:t>
            </a:r>
            <a:endParaRPr lang="en-US" altLang="zh-CN" sz="2000" dirty="0">
              <a:latin typeface="微软雅黑" panose="020B0503020204020204" pitchFamily="34" charset="-122"/>
              <a:ea typeface="微软雅黑" panose="020B0503020204020204" pitchFamily="34" charset="-122"/>
            </a:endParaRPr>
          </a:p>
        </p:txBody>
      </p:sp>
      <p:sp>
        <p:nvSpPr>
          <p:cNvPr id="6" name="弦形 5"/>
          <p:cNvSpPr/>
          <p:nvPr/>
        </p:nvSpPr>
        <p:spPr bwMode="auto">
          <a:xfrm rot="16200000">
            <a:off x="4049241" y="1888095"/>
            <a:ext cx="914400" cy="914400"/>
          </a:xfrm>
          <a:prstGeom prst="chord">
            <a:avLst>
              <a:gd name="adj1" fmla="val 5369289"/>
              <a:gd name="adj2" fmla="val 16200000"/>
            </a:avLst>
          </a:prstGeom>
          <a:solidFill>
            <a:srgbClr val="178ED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14" name="组合 13"/>
          <p:cNvGrpSpPr/>
          <p:nvPr/>
        </p:nvGrpSpPr>
        <p:grpSpPr>
          <a:xfrm>
            <a:off x="6362745" y="1905557"/>
            <a:ext cx="2782888" cy="4035425"/>
            <a:chOff x="5973291" y="1888095"/>
            <a:chExt cx="2782888" cy="4035425"/>
          </a:xfrm>
        </p:grpSpPr>
        <p:sp>
          <p:nvSpPr>
            <p:cNvPr id="7" name="流程图: 可选过程 6"/>
            <p:cNvSpPr/>
            <p:nvPr/>
          </p:nvSpPr>
          <p:spPr bwMode="auto">
            <a:xfrm rot="5400000">
              <a:off x="6878960" y="1360251"/>
              <a:ext cx="914400" cy="2160588"/>
            </a:xfrm>
            <a:prstGeom prst="flowChartAlternateProcess">
              <a:avLst/>
            </a:prstGeom>
            <a:solidFill>
              <a:srgbClr val="178ED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矩形 7"/>
            <p:cNvSpPr/>
            <p:nvPr/>
          </p:nvSpPr>
          <p:spPr bwMode="auto">
            <a:xfrm>
              <a:off x="5973291" y="2362758"/>
              <a:ext cx="2782888" cy="3560762"/>
            </a:xfrm>
            <a:prstGeom prst="rect">
              <a:avLst/>
            </a:prstGeom>
            <a:solidFill>
              <a:srgbClr val="A4BAD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弦形 8"/>
            <p:cNvSpPr/>
            <p:nvPr/>
          </p:nvSpPr>
          <p:spPr bwMode="auto">
            <a:xfrm rot="16200000">
              <a:off x="6919441" y="1888095"/>
              <a:ext cx="914400" cy="914400"/>
            </a:xfrm>
            <a:prstGeom prst="chord">
              <a:avLst>
                <a:gd name="adj1" fmla="val 5369289"/>
                <a:gd name="adj2" fmla="val 16200000"/>
              </a:avLst>
            </a:prstGeom>
            <a:solidFill>
              <a:srgbClr val="178ED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10" name="矩形 12"/>
          <p:cNvSpPr>
            <a:spLocks noChangeArrowheads="1"/>
          </p:cNvSpPr>
          <p:nvPr/>
        </p:nvSpPr>
        <p:spPr bwMode="auto">
          <a:xfrm>
            <a:off x="3603154" y="3923270"/>
            <a:ext cx="15700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微软雅黑" panose="020B0503020204020204" pitchFamily="34" charset="-122"/>
                <a:ea typeface="微软雅黑" panose="020B0503020204020204" pitchFamily="34" charset="-122"/>
              </a:rPr>
              <a:t>点击添加文本</a:t>
            </a:r>
          </a:p>
        </p:txBody>
      </p:sp>
      <p:sp>
        <p:nvSpPr>
          <p:cNvPr id="11" name="矩形 14"/>
          <p:cNvSpPr>
            <a:spLocks noChangeArrowheads="1"/>
          </p:cNvSpPr>
          <p:nvPr/>
        </p:nvSpPr>
        <p:spPr bwMode="auto">
          <a:xfrm>
            <a:off x="6482883" y="2961889"/>
            <a:ext cx="2584017"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Aft>
                <a:spcPts val="1200"/>
              </a:spcAft>
            </a:pPr>
            <a:r>
              <a:rPr lang="zh-CN" altLang="en-US" sz="2000" b="1" dirty="0">
                <a:solidFill>
                  <a:srgbClr val="FF0000"/>
                </a:solidFill>
                <a:latin typeface="+mn-ea"/>
              </a:rPr>
              <a:t>适用情景：</a:t>
            </a:r>
            <a:endParaRPr lang="en-US" altLang="zh-CN" sz="2000" dirty="0">
              <a:latin typeface="微软雅黑" panose="020B0503020204020204" pitchFamily="34" charset="-122"/>
              <a:ea typeface="微软雅黑" panose="020B0503020204020204" pitchFamily="34" charset="-122"/>
            </a:endParaRPr>
          </a:p>
          <a:p>
            <a:pPr marL="342900" indent="-342900" eaLnBrk="1" hangingPunct="1">
              <a:lnSpc>
                <a:spcPct val="150000"/>
              </a:lnSpc>
              <a:buFont typeface="Wingdings" panose="05000000000000000000" pitchFamily="2" charset="2"/>
              <a:buChar char="Ø"/>
            </a:pPr>
            <a:r>
              <a:rPr lang="zh-CN" altLang="en-US" sz="2000" dirty="0">
                <a:latin typeface="+mn-ea"/>
                <a:ea typeface="+mn-ea"/>
              </a:rPr>
              <a:t>数据分析师希望更好的理解手上的数据时；</a:t>
            </a:r>
            <a:endParaRPr lang="en-US" altLang="zh-CN" sz="2000" dirty="0">
              <a:latin typeface="+mn-ea"/>
              <a:ea typeface="+mn-ea"/>
            </a:endParaRPr>
          </a:p>
          <a:p>
            <a:pPr marL="342900" indent="-342900" eaLnBrk="1" hangingPunct="1">
              <a:lnSpc>
                <a:spcPct val="150000"/>
              </a:lnSpc>
              <a:buFont typeface="Wingdings" panose="05000000000000000000" pitchFamily="2" charset="2"/>
              <a:buChar char="Ø"/>
            </a:pPr>
            <a:r>
              <a:rPr lang="zh-CN" altLang="en-US" sz="2000" dirty="0">
                <a:latin typeface="+mn-ea"/>
                <a:ea typeface="+mn-ea"/>
              </a:rPr>
              <a:t>最容易被攻击</a:t>
            </a:r>
          </a:p>
        </p:txBody>
      </p:sp>
      <p:grpSp>
        <p:nvGrpSpPr>
          <p:cNvPr id="2" name="组合 1"/>
          <p:cNvGrpSpPr/>
          <p:nvPr/>
        </p:nvGrpSpPr>
        <p:grpSpPr>
          <a:xfrm>
            <a:off x="2739018" y="1853170"/>
            <a:ext cx="2782888" cy="4087812"/>
            <a:chOff x="3049116" y="1835708"/>
            <a:chExt cx="2782888" cy="4087812"/>
          </a:xfrm>
        </p:grpSpPr>
        <p:sp>
          <p:nvSpPr>
            <p:cNvPr id="4" name="流程图: 可选过程 3"/>
            <p:cNvSpPr/>
            <p:nvPr/>
          </p:nvSpPr>
          <p:spPr bwMode="auto">
            <a:xfrm rot="5400000">
              <a:off x="4008760" y="1360251"/>
              <a:ext cx="914400" cy="2160588"/>
            </a:xfrm>
            <a:prstGeom prst="flowChartAlternateProcess">
              <a:avLst/>
            </a:prstGeom>
            <a:solidFill>
              <a:srgbClr val="178ED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bwMode="auto">
            <a:xfrm>
              <a:off x="3049116" y="2362758"/>
              <a:ext cx="2782888" cy="3560762"/>
            </a:xfrm>
            <a:prstGeom prst="rect">
              <a:avLst/>
            </a:prstGeom>
            <a:solidFill>
              <a:srgbClr val="A4BAD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 name="弦形 12"/>
            <p:cNvSpPr/>
            <p:nvPr/>
          </p:nvSpPr>
          <p:spPr bwMode="auto">
            <a:xfrm rot="16200000">
              <a:off x="4008760" y="1835708"/>
              <a:ext cx="914400" cy="914400"/>
            </a:xfrm>
            <a:prstGeom prst="chord">
              <a:avLst>
                <a:gd name="adj1" fmla="val 5369289"/>
                <a:gd name="adj2" fmla="val 16200000"/>
              </a:avLst>
            </a:prstGeom>
            <a:solidFill>
              <a:srgbClr val="178ED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15" name="矩形 14"/>
          <p:cNvSpPr>
            <a:spLocks noChangeArrowheads="1"/>
          </p:cNvSpPr>
          <p:nvPr/>
        </p:nvSpPr>
        <p:spPr bwMode="auto">
          <a:xfrm>
            <a:off x="3185305" y="2939005"/>
            <a:ext cx="2177551" cy="3016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dirty="0">
                <a:solidFill>
                  <a:srgbClr val="FF0000"/>
                </a:solidFill>
                <a:latin typeface="+mn-ea"/>
                <a:ea typeface="+mn-ea"/>
              </a:rPr>
              <a:t>适用情景：</a:t>
            </a:r>
          </a:p>
          <a:p>
            <a:pPr eaLnBrk="1" hangingPunct="1"/>
            <a:endParaRPr lang="zh-CN" altLang="en-US" sz="2000" dirty="0">
              <a:latin typeface="+mn-ea"/>
              <a:ea typeface="+mn-ea"/>
            </a:endParaRPr>
          </a:p>
          <a:p>
            <a:pPr eaLnBrk="1" hangingPunct="1">
              <a:lnSpc>
                <a:spcPct val="150000"/>
              </a:lnSpc>
            </a:pPr>
            <a:r>
              <a:rPr lang="zh-CN" altLang="en-US" sz="2000" dirty="0">
                <a:latin typeface="+mn-ea"/>
                <a:ea typeface="+mn-ea"/>
              </a:rPr>
              <a:t>需要一个特别容易解释的模型时，如需要向用户解释原因的推荐算法。</a:t>
            </a:r>
          </a:p>
        </p:txBody>
      </p:sp>
      <p:sp>
        <p:nvSpPr>
          <p:cNvPr id="16" name="矩形 15"/>
          <p:cNvSpPr>
            <a:spLocks noChangeArrowheads="1"/>
          </p:cNvSpPr>
          <p:nvPr/>
        </p:nvSpPr>
        <p:spPr bwMode="auto">
          <a:xfrm>
            <a:off x="3709516" y="2125703"/>
            <a:ext cx="7360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chemeClr val="bg1"/>
                </a:solidFill>
                <a:latin typeface="微软雅黑" panose="020B0503020204020204" pitchFamily="34" charset="-122"/>
                <a:ea typeface="微软雅黑" panose="020B0503020204020204" pitchFamily="34" charset="-122"/>
              </a:rPr>
              <a:t>KNN</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7" name="矩形 16"/>
          <p:cNvSpPr>
            <a:spLocks noChangeArrowheads="1"/>
          </p:cNvSpPr>
          <p:nvPr/>
        </p:nvSpPr>
        <p:spPr bwMode="auto">
          <a:xfrm>
            <a:off x="7336311" y="2142739"/>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chemeClr val="bg1"/>
                </a:solidFill>
                <a:latin typeface="微软雅黑" panose="020B0503020204020204" pitchFamily="34" charset="-122"/>
                <a:ea typeface="微软雅黑" panose="020B0503020204020204" pitchFamily="34" charset="-122"/>
              </a:rPr>
              <a:t>决策树</a:t>
            </a:r>
          </a:p>
        </p:txBody>
      </p:sp>
    </p:spTree>
    <p:extLst>
      <p:ext uri="{BB962C8B-B14F-4D97-AF65-F5344CB8AC3E}">
        <p14:creationId xmlns:p14="http://schemas.microsoft.com/office/powerpoint/2010/main" val="913250486"/>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0275" y="970581"/>
            <a:ext cx="650376" cy="648846"/>
          </a:xfrm>
          <a:prstGeom prst="rect">
            <a:avLst/>
          </a:prstGeom>
        </p:spPr>
      </p:pic>
      <p:sp>
        <p:nvSpPr>
          <p:cNvPr id="8" name="文本框 1"/>
          <p:cNvSpPr txBox="1"/>
          <p:nvPr/>
        </p:nvSpPr>
        <p:spPr>
          <a:xfrm>
            <a:off x="1740651" y="970581"/>
            <a:ext cx="1349560" cy="400110"/>
          </a:xfrm>
          <a:prstGeom prst="rect">
            <a:avLst/>
          </a:prstGeom>
          <a:noFill/>
        </p:spPr>
        <p:txBody>
          <a:bodyPr wrap="square" rtlCol="0">
            <a:spAutoFit/>
          </a:bodyPr>
          <a:lstStyle/>
          <a:p>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机器学习</a:t>
            </a:r>
          </a:p>
        </p:txBody>
      </p:sp>
      <p:sp>
        <p:nvSpPr>
          <p:cNvPr id="9" name="TextBox 42"/>
          <p:cNvSpPr txBox="1"/>
          <p:nvPr/>
        </p:nvSpPr>
        <p:spPr>
          <a:xfrm>
            <a:off x="4936123" y="1619427"/>
            <a:ext cx="5330096" cy="1009503"/>
          </a:xfrm>
          <a:prstGeom prst="rect">
            <a:avLst/>
          </a:prstGeom>
          <a:noFill/>
        </p:spPr>
        <p:txBody>
          <a:bodyPr wrap="square" lIns="121917" tIns="60958" rIns="121917" bIns="60958" rtlCol="0">
            <a:spAutoFit/>
          </a:bodyPr>
          <a:lstStyle/>
          <a:p>
            <a:pPr>
              <a:lnSpc>
                <a:spcPct val="120000"/>
              </a:lnSpc>
            </a:pPr>
            <a:r>
              <a:rPr lang="zh-CN" altLang="en-US" sz="1600" dirty="0"/>
              <a:t>某位同学，在家一边看电视一边想着，我这学期在程序设计这门课上下了狠功夫，基础概念弄的清清楚楚，算法作业也是信手拈来，期末成绩一定错不了！</a:t>
            </a:r>
            <a:endParaRPr lang="zh-CN" altLang="en-US" sz="1600" b="1" u="sng" dirty="0">
              <a:latin typeface="Adobe 黑体 Std R" pitchFamily="34" charset="-122"/>
              <a:ea typeface="Adobe 黑体 Std R" pitchFamily="34" charset="-122"/>
            </a:endParaRPr>
          </a:p>
        </p:txBody>
      </p:sp>
      <p:sp>
        <p:nvSpPr>
          <p:cNvPr id="10" name="TextBox 42"/>
          <p:cNvSpPr txBox="1"/>
          <p:nvPr/>
        </p:nvSpPr>
        <p:spPr>
          <a:xfrm>
            <a:off x="2031597" y="3400150"/>
            <a:ext cx="8598303" cy="743726"/>
          </a:xfrm>
          <a:prstGeom prst="rect">
            <a:avLst/>
          </a:prstGeom>
          <a:noFill/>
        </p:spPr>
        <p:txBody>
          <a:bodyPr wrap="square" lIns="121917" tIns="60958" rIns="121917" bIns="60958" rtlCol="0">
            <a:spAutoFit/>
          </a:bodyPr>
          <a:lstStyle/>
          <a:p>
            <a:pPr>
              <a:lnSpc>
                <a:spcPct val="120000"/>
              </a:lnSpc>
            </a:pPr>
            <a:r>
              <a:rPr lang="zh-CN" altLang="en-US" b="1" dirty="0">
                <a:solidFill>
                  <a:srgbClr val="FF0000"/>
                </a:solidFill>
                <a:latin typeface="+mn-ea"/>
              </a:rPr>
              <a:t>机器学习：</a:t>
            </a:r>
            <a:r>
              <a:rPr lang="zh-CN" altLang="en-US" dirty="0">
                <a:latin typeface="+mn-ea"/>
              </a:rPr>
              <a:t>致力于研究如何通过计算的手段，利用经验来改善系统自身的性能。</a:t>
            </a:r>
            <a:endParaRPr lang="en-US" altLang="zh-CN" dirty="0">
              <a:latin typeface="+mn-ea"/>
            </a:endParaRPr>
          </a:p>
          <a:p>
            <a:pPr>
              <a:lnSpc>
                <a:spcPct val="120000"/>
              </a:lnSpc>
            </a:pPr>
            <a:r>
              <a:rPr lang="zh-CN" altLang="en-US" b="1" dirty="0">
                <a:latin typeface="+mn-ea"/>
              </a:rPr>
              <a:t>主要内容：</a:t>
            </a:r>
            <a:r>
              <a:rPr lang="zh-CN" altLang="en-US" dirty="0">
                <a:latin typeface="+mn-ea"/>
              </a:rPr>
              <a:t>关于在计算机上从数据中产生“模型”的算法，即“学习算法”。</a:t>
            </a:r>
          </a:p>
        </p:txBody>
      </p:sp>
      <p:pic>
        <p:nvPicPr>
          <p:cNvPr id="2" name="图片 1"/>
          <p:cNvPicPr>
            <a:picLocks noChangeAspect="1"/>
          </p:cNvPicPr>
          <p:nvPr/>
        </p:nvPicPr>
        <p:blipFill rotWithShape="1">
          <a:blip r:embed="rId4" cstate="print">
            <a:extLst>
              <a:ext uri="{28A0092B-C50C-407E-A947-70E740481C1C}">
                <a14:useLocalDpi xmlns:a14="http://schemas.microsoft.com/office/drawing/2010/main" val="0"/>
              </a:ext>
            </a:extLst>
          </a:blip>
          <a:srcRect l="11797" t="14062" r="6875" b="13750"/>
          <a:stretch/>
        </p:blipFill>
        <p:spPr>
          <a:xfrm>
            <a:off x="2166049" y="4291476"/>
            <a:ext cx="2686947" cy="1579160"/>
          </a:xfrm>
          <a:prstGeom prst="rect">
            <a:avLst/>
          </a:prstGeom>
        </p:spPr>
      </p:pic>
      <p:sp>
        <p:nvSpPr>
          <p:cNvPr id="14" name="TextBox 42"/>
          <p:cNvSpPr txBox="1"/>
          <p:nvPr/>
        </p:nvSpPr>
        <p:spPr>
          <a:xfrm>
            <a:off x="5058817" y="4794512"/>
            <a:ext cx="4687857" cy="1076124"/>
          </a:xfrm>
          <a:prstGeom prst="rect">
            <a:avLst/>
          </a:prstGeom>
          <a:noFill/>
        </p:spPr>
        <p:txBody>
          <a:bodyPr wrap="square" lIns="121917" tIns="60958" rIns="121917" bIns="60958" rtlCol="0">
            <a:spAutoFit/>
          </a:bodyPr>
          <a:lstStyle/>
          <a:p>
            <a:pPr>
              <a:lnSpc>
                <a:spcPct val="120000"/>
              </a:lnSpc>
            </a:pPr>
            <a:r>
              <a:rPr lang="en-US" altLang="zh-CN" b="1" dirty="0">
                <a:latin typeface="+mn-ea"/>
              </a:rPr>
              <a:t>{</a:t>
            </a:r>
            <a:r>
              <a:rPr lang="zh-CN" altLang="en-US" dirty="0">
                <a:latin typeface="+mn-ea"/>
              </a:rPr>
              <a:t>（色泽</a:t>
            </a:r>
            <a:r>
              <a:rPr lang="en-US" altLang="zh-CN" dirty="0">
                <a:latin typeface="+mn-ea"/>
              </a:rPr>
              <a:t>=</a:t>
            </a:r>
            <a:r>
              <a:rPr lang="zh-CN" altLang="en-US" dirty="0">
                <a:latin typeface="+mn-ea"/>
              </a:rPr>
              <a:t>青绿；根蒂</a:t>
            </a:r>
            <a:r>
              <a:rPr lang="en-US" altLang="zh-CN" dirty="0">
                <a:latin typeface="+mn-ea"/>
              </a:rPr>
              <a:t>=</a:t>
            </a:r>
            <a:r>
              <a:rPr lang="zh-CN" altLang="en-US" dirty="0">
                <a:latin typeface="+mn-ea"/>
              </a:rPr>
              <a:t>蜷缩；敲声</a:t>
            </a:r>
            <a:r>
              <a:rPr lang="en-US" altLang="zh-CN" dirty="0">
                <a:latin typeface="+mn-ea"/>
              </a:rPr>
              <a:t>=</a:t>
            </a:r>
            <a:r>
              <a:rPr lang="zh-CN" altLang="en-US" dirty="0">
                <a:latin typeface="+mn-ea"/>
              </a:rPr>
              <a:t>浊响）；</a:t>
            </a:r>
            <a:endParaRPr lang="en-US" altLang="zh-CN" dirty="0">
              <a:latin typeface="+mn-ea"/>
            </a:endParaRPr>
          </a:p>
          <a:p>
            <a:pPr>
              <a:lnSpc>
                <a:spcPct val="120000"/>
              </a:lnSpc>
            </a:pPr>
            <a:r>
              <a:rPr lang="zh-CN" altLang="en-US" dirty="0">
                <a:latin typeface="+mn-ea"/>
              </a:rPr>
              <a:t>（色泽</a:t>
            </a:r>
            <a:r>
              <a:rPr lang="en-US" altLang="zh-CN" dirty="0">
                <a:latin typeface="+mn-ea"/>
              </a:rPr>
              <a:t>=</a:t>
            </a:r>
            <a:r>
              <a:rPr lang="zh-CN" altLang="en-US" dirty="0">
                <a:latin typeface="+mn-ea"/>
              </a:rPr>
              <a:t>乌黑；根蒂</a:t>
            </a:r>
            <a:r>
              <a:rPr lang="en-US" altLang="zh-CN" dirty="0">
                <a:latin typeface="+mn-ea"/>
              </a:rPr>
              <a:t>=</a:t>
            </a:r>
            <a:r>
              <a:rPr lang="zh-CN" altLang="en-US" dirty="0">
                <a:latin typeface="+mn-ea"/>
              </a:rPr>
              <a:t>稍蜷；敲声</a:t>
            </a:r>
            <a:r>
              <a:rPr lang="en-US" altLang="zh-CN" dirty="0">
                <a:latin typeface="+mn-ea"/>
              </a:rPr>
              <a:t>=</a:t>
            </a:r>
            <a:r>
              <a:rPr lang="zh-CN" altLang="en-US" dirty="0">
                <a:latin typeface="+mn-ea"/>
              </a:rPr>
              <a:t>沉闷）；</a:t>
            </a:r>
            <a:endParaRPr lang="en-US" altLang="zh-CN" dirty="0">
              <a:latin typeface="+mn-ea"/>
            </a:endParaRPr>
          </a:p>
          <a:p>
            <a:pPr>
              <a:lnSpc>
                <a:spcPct val="120000"/>
              </a:lnSpc>
            </a:pPr>
            <a:r>
              <a:rPr lang="zh-CN" altLang="en-US" dirty="0">
                <a:latin typeface="+mn-ea"/>
              </a:rPr>
              <a:t>（色泽</a:t>
            </a:r>
            <a:r>
              <a:rPr lang="en-US" altLang="zh-CN" dirty="0">
                <a:latin typeface="+mn-ea"/>
              </a:rPr>
              <a:t>=</a:t>
            </a:r>
            <a:r>
              <a:rPr lang="zh-CN" altLang="en-US" dirty="0">
                <a:latin typeface="+mn-ea"/>
              </a:rPr>
              <a:t>浅白；根蒂</a:t>
            </a:r>
            <a:r>
              <a:rPr lang="en-US" altLang="zh-CN" dirty="0">
                <a:latin typeface="+mn-ea"/>
              </a:rPr>
              <a:t>=</a:t>
            </a:r>
            <a:r>
              <a:rPr lang="zh-CN" altLang="en-US" dirty="0">
                <a:latin typeface="+mn-ea"/>
              </a:rPr>
              <a:t>硬挺；敲声</a:t>
            </a:r>
            <a:r>
              <a:rPr lang="en-US" altLang="zh-CN" dirty="0">
                <a:latin typeface="+mn-ea"/>
              </a:rPr>
              <a:t>=</a:t>
            </a:r>
            <a:r>
              <a:rPr lang="zh-CN" altLang="en-US" dirty="0">
                <a:latin typeface="+mn-ea"/>
              </a:rPr>
              <a:t>清脆）</a:t>
            </a:r>
            <a:r>
              <a:rPr lang="en-US" altLang="zh-CN" dirty="0">
                <a:latin typeface="+mn-ea"/>
              </a:rPr>
              <a:t>…</a:t>
            </a:r>
            <a:r>
              <a:rPr lang="en-US" altLang="zh-CN" b="1" dirty="0">
                <a:latin typeface="+mn-ea"/>
              </a:rPr>
              <a:t>}</a:t>
            </a:r>
            <a:endParaRPr lang="zh-CN" altLang="en-US" b="1" dirty="0">
              <a:latin typeface="+mn-ea"/>
            </a:endParaRPr>
          </a:p>
        </p:txBody>
      </p:sp>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66048" y="1638961"/>
            <a:ext cx="2686947" cy="1613589"/>
          </a:xfrm>
          <a:prstGeom prst="rect">
            <a:avLst/>
          </a:prstGeom>
        </p:spPr>
      </p:pic>
    </p:spTree>
    <p:extLst>
      <p:ext uri="{BB962C8B-B14F-4D97-AF65-F5344CB8AC3E}">
        <p14:creationId xmlns:p14="http://schemas.microsoft.com/office/powerpoint/2010/main" val="3540922386"/>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0275" y="970581"/>
            <a:ext cx="650376" cy="648846"/>
          </a:xfrm>
          <a:prstGeom prst="rect">
            <a:avLst/>
          </a:prstGeom>
        </p:spPr>
      </p:pic>
      <p:sp>
        <p:nvSpPr>
          <p:cNvPr id="8" name="文本框 1"/>
          <p:cNvSpPr txBox="1"/>
          <p:nvPr/>
        </p:nvSpPr>
        <p:spPr>
          <a:xfrm>
            <a:off x="1842224" y="970581"/>
            <a:ext cx="1349560" cy="400110"/>
          </a:xfrm>
          <a:prstGeom prst="rect">
            <a:avLst/>
          </a:prstGeom>
          <a:noFill/>
        </p:spPr>
        <p:txBody>
          <a:bodyPr wrap="square" rtlCol="0">
            <a:spAutoFit/>
          </a:bodyPr>
          <a:lstStyle/>
          <a:p>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机器学习</a:t>
            </a:r>
          </a:p>
        </p:txBody>
      </p:sp>
      <p:sp>
        <p:nvSpPr>
          <p:cNvPr id="9" name="文本框 8"/>
          <p:cNvSpPr txBox="1"/>
          <p:nvPr/>
        </p:nvSpPr>
        <p:spPr>
          <a:xfrm>
            <a:off x="1987696" y="1544132"/>
            <a:ext cx="7674722" cy="5355312"/>
          </a:xfrm>
          <a:prstGeom prst="rect">
            <a:avLst/>
          </a:prstGeom>
          <a:noFill/>
        </p:spPr>
        <p:txBody>
          <a:bodyPr wrap="square" rtlCol="0" anchor="ctr">
            <a:spAutoFit/>
          </a:bodyPr>
          <a:lstStyle/>
          <a:p>
            <a:pPr marL="342900" indent="-342900">
              <a:lnSpc>
                <a:spcPct val="120000"/>
              </a:lnSpc>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样本</a:t>
            </a:r>
            <a:endParaRPr lang="en-US" altLang="zh-CN" sz="2000" dirty="0">
              <a:latin typeface="Times New Roman" panose="02020603050405020304" pitchFamily="18" charset="0"/>
              <a:cs typeface="Times New Roman" panose="02020603050405020304" pitchFamily="18" charset="0"/>
            </a:endParaRPr>
          </a:p>
          <a:p>
            <a:pPr marL="342900" indent="-342900">
              <a:lnSpc>
                <a:spcPct val="120000"/>
              </a:lnSpc>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属性</a:t>
            </a:r>
            <a:endParaRPr lang="en-US" altLang="zh-CN" sz="2000" dirty="0">
              <a:latin typeface="Times New Roman" panose="02020603050405020304" pitchFamily="18" charset="0"/>
              <a:cs typeface="Times New Roman" panose="02020603050405020304" pitchFamily="18" charset="0"/>
            </a:endParaRPr>
          </a:p>
          <a:p>
            <a:pPr marL="342900" indent="-342900">
              <a:lnSpc>
                <a:spcPct val="120000"/>
              </a:lnSpc>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样本空间</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属性空间</a:t>
            </a:r>
            <a:r>
              <a:rPr lang="en-US" altLang="zh-CN" sz="2000" dirty="0">
                <a:latin typeface="Times New Roman" panose="02020603050405020304" pitchFamily="18" charset="0"/>
                <a:cs typeface="Times New Roman" panose="02020603050405020304" pitchFamily="18" charset="0"/>
              </a:rPr>
              <a:t>)</a:t>
            </a:r>
          </a:p>
          <a:p>
            <a:pPr marL="342900" indent="-342900">
              <a:lnSpc>
                <a:spcPct val="120000"/>
              </a:lnSpc>
              <a:buFont typeface="Wingdings" panose="05000000000000000000" pitchFamily="2" charset="2"/>
              <a:buChar char="Ø"/>
            </a:pPr>
            <a:r>
              <a:rPr lang="zh-CN" altLang="en-US" sz="2000" dirty="0">
                <a:latin typeface="Times New Roman" panose="02020603050405020304" pitchFamily="18" charset="0"/>
                <a:cs typeface="Times New Roman" panose="02020603050405020304" pitchFamily="18" charset="0"/>
              </a:rPr>
              <a:t>样例：</a:t>
            </a:r>
            <a:r>
              <a:rPr lang="zh-CN" altLang="en-US" sz="2000" dirty="0">
                <a:latin typeface="+mn-ea"/>
              </a:rPr>
              <a:t>（</a:t>
            </a:r>
            <a:r>
              <a:rPr lang="zh-CN" altLang="en-US" sz="2000" dirty="0">
                <a:solidFill>
                  <a:srgbClr val="FF0000"/>
                </a:solidFill>
                <a:latin typeface="+mn-ea"/>
              </a:rPr>
              <a:t>色泽</a:t>
            </a:r>
            <a:r>
              <a:rPr lang="en-US" altLang="zh-CN" sz="2000" dirty="0">
                <a:solidFill>
                  <a:srgbClr val="FF0000"/>
                </a:solidFill>
                <a:latin typeface="+mn-ea"/>
              </a:rPr>
              <a:t>=</a:t>
            </a:r>
            <a:r>
              <a:rPr lang="zh-CN" altLang="en-US" sz="2000" dirty="0">
                <a:solidFill>
                  <a:srgbClr val="FF0000"/>
                </a:solidFill>
                <a:latin typeface="+mn-ea"/>
              </a:rPr>
              <a:t>青绿；根蒂</a:t>
            </a:r>
            <a:r>
              <a:rPr lang="en-US" altLang="zh-CN" sz="2000" dirty="0">
                <a:solidFill>
                  <a:srgbClr val="FF0000"/>
                </a:solidFill>
                <a:latin typeface="+mn-ea"/>
              </a:rPr>
              <a:t>=</a:t>
            </a:r>
            <a:r>
              <a:rPr lang="zh-CN" altLang="en-US" sz="2000" dirty="0">
                <a:solidFill>
                  <a:srgbClr val="FF0000"/>
                </a:solidFill>
                <a:latin typeface="+mn-ea"/>
              </a:rPr>
              <a:t>蜷缩；敲声</a:t>
            </a:r>
            <a:r>
              <a:rPr lang="en-US" altLang="zh-CN" sz="2000" dirty="0">
                <a:solidFill>
                  <a:srgbClr val="FF0000"/>
                </a:solidFill>
                <a:latin typeface="+mn-ea"/>
              </a:rPr>
              <a:t>=</a:t>
            </a:r>
            <a:r>
              <a:rPr lang="zh-CN" altLang="en-US" sz="2000" dirty="0">
                <a:solidFill>
                  <a:srgbClr val="FF0000"/>
                </a:solidFill>
                <a:latin typeface="+mn-ea"/>
              </a:rPr>
              <a:t>浊响</a:t>
            </a:r>
            <a:r>
              <a:rPr lang="zh-CN" altLang="en-US" sz="2000" dirty="0">
                <a:latin typeface="+mn-ea"/>
              </a:rPr>
              <a:t>）</a:t>
            </a:r>
            <a:r>
              <a:rPr lang="en-US" altLang="zh-CN" sz="2000" dirty="0">
                <a:latin typeface="+mn-ea"/>
                <a:sym typeface="Wingdings" panose="05000000000000000000" pitchFamily="2" charset="2"/>
              </a:rPr>
              <a:t> </a:t>
            </a:r>
            <a:r>
              <a:rPr lang="zh-CN" altLang="en-US" sz="2000" dirty="0">
                <a:solidFill>
                  <a:srgbClr val="FF0000"/>
                </a:solidFill>
                <a:latin typeface="+mn-ea"/>
                <a:sym typeface="Wingdings" panose="05000000000000000000" pitchFamily="2" charset="2"/>
              </a:rPr>
              <a:t>好瓜</a:t>
            </a:r>
            <a:r>
              <a:rPr lang="zh-CN" altLang="en-US" sz="2000" dirty="0">
                <a:latin typeface="+mn-ea"/>
                <a:sym typeface="Wingdings" panose="05000000000000000000" pitchFamily="2" charset="2"/>
              </a:rPr>
              <a:t>！</a:t>
            </a:r>
            <a:endParaRPr lang="en-US" altLang="zh-CN" sz="2000" dirty="0">
              <a:latin typeface="+mn-ea"/>
              <a:sym typeface="Wingdings" panose="05000000000000000000" pitchFamily="2" charset="2"/>
            </a:endParaRPr>
          </a:p>
          <a:p>
            <a:pPr marL="342900" indent="-342900">
              <a:lnSpc>
                <a:spcPct val="120000"/>
              </a:lnSpc>
              <a:buFont typeface="Wingdings" panose="05000000000000000000" pitchFamily="2" charset="2"/>
              <a:buChar char="Ø"/>
            </a:pPr>
            <a:r>
              <a:rPr lang="zh-CN" altLang="en-US" sz="2000" dirty="0">
                <a:latin typeface="+mn-ea"/>
                <a:sym typeface="Wingdings" panose="05000000000000000000" pitchFamily="2" charset="2"/>
              </a:rPr>
              <a:t>标记：有关于事例结果的信息；</a:t>
            </a:r>
            <a:endParaRPr lang="en-US" altLang="zh-CN" sz="2000" dirty="0">
              <a:latin typeface="+mn-ea"/>
              <a:sym typeface="Wingdings" panose="05000000000000000000" pitchFamily="2" charset="2"/>
            </a:endParaRPr>
          </a:p>
          <a:p>
            <a:pPr marL="342900" indent="-342900">
              <a:lnSpc>
                <a:spcPct val="120000"/>
              </a:lnSpc>
              <a:buFont typeface="Wingdings" panose="05000000000000000000" pitchFamily="2" charset="2"/>
              <a:buChar char="Ø"/>
            </a:pPr>
            <a:endParaRPr lang="en-US" altLang="zh-CN" sz="2000" dirty="0">
              <a:latin typeface="+mn-ea"/>
              <a:sym typeface="Wingdings" panose="05000000000000000000" pitchFamily="2" charset="2"/>
            </a:endParaRPr>
          </a:p>
          <a:p>
            <a:pPr marL="342900" indent="-342900">
              <a:lnSpc>
                <a:spcPct val="120000"/>
              </a:lnSpc>
              <a:buFont typeface="Wingdings" panose="05000000000000000000" pitchFamily="2" charset="2"/>
              <a:buChar char="Ø"/>
            </a:pPr>
            <a:endParaRPr lang="en-US" altLang="zh-CN" sz="2000" dirty="0">
              <a:latin typeface="+mn-ea"/>
              <a:sym typeface="Wingdings" panose="05000000000000000000" pitchFamily="2" charset="2"/>
            </a:endParaRPr>
          </a:p>
          <a:p>
            <a:pPr>
              <a:lnSpc>
                <a:spcPct val="120000"/>
              </a:lnSpc>
              <a:spcAft>
                <a:spcPts val="600"/>
              </a:spcAft>
            </a:pPr>
            <a:endParaRPr lang="en-US" altLang="zh-CN" sz="2000" dirty="0">
              <a:latin typeface="Times New Roman" panose="02020603050405020304" pitchFamily="18" charset="0"/>
              <a:cs typeface="Times New Roman" panose="02020603050405020304" pitchFamily="18" charset="0"/>
            </a:endParaRPr>
          </a:p>
          <a:p>
            <a:pPr>
              <a:lnSpc>
                <a:spcPct val="120000"/>
              </a:lnSpc>
              <a:spcAft>
                <a:spcPts val="600"/>
              </a:spcAft>
            </a:pPr>
            <a:r>
              <a:rPr lang="zh-CN" altLang="en-US" sz="2000" dirty="0">
                <a:latin typeface="Times New Roman" panose="02020603050405020304" pitchFamily="18" charset="0"/>
                <a:cs typeface="Times New Roman" panose="02020603050405020304" pitchFamily="18" charset="0"/>
              </a:rPr>
              <a:t>监督学习：训练数据有标记信息；</a:t>
            </a:r>
            <a:endParaRPr lang="en-US" altLang="zh-CN" sz="2000" dirty="0">
              <a:latin typeface="Times New Roman" panose="02020603050405020304" pitchFamily="18" charset="0"/>
              <a:cs typeface="Times New Roman" panose="02020603050405020304" pitchFamily="18" charset="0"/>
            </a:endParaRPr>
          </a:p>
          <a:p>
            <a:pPr>
              <a:lnSpc>
                <a:spcPct val="120000"/>
              </a:lnSpc>
              <a:spcAft>
                <a:spcPts val="600"/>
              </a:spcAft>
            </a:pPr>
            <a:r>
              <a:rPr lang="zh-CN" altLang="en-US" sz="2000" dirty="0">
                <a:latin typeface="Times New Roman" panose="02020603050405020304" pitchFamily="18" charset="0"/>
                <a:cs typeface="Times New Roman" panose="02020603050405020304" pitchFamily="18" charset="0"/>
              </a:rPr>
              <a:t>无监督学习：训练数据无标记信息。</a:t>
            </a:r>
            <a:endParaRPr lang="en-US" altLang="zh-CN" sz="2000" dirty="0">
              <a:latin typeface="Times New Roman" panose="02020603050405020304" pitchFamily="18" charset="0"/>
              <a:cs typeface="Times New Roman" panose="02020603050405020304" pitchFamily="18" charset="0"/>
            </a:endParaRPr>
          </a:p>
          <a:p>
            <a:pPr>
              <a:lnSpc>
                <a:spcPct val="120000"/>
              </a:lnSpc>
              <a:spcAft>
                <a:spcPts val="600"/>
              </a:spcAft>
            </a:pPr>
            <a:r>
              <a:rPr lang="zh-CN" altLang="en-US" sz="2000" dirty="0">
                <a:latin typeface="Times New Roman" panose="02020603050405020304" pitchFamily="18" charset="0"/>
                <a:cs typeface="Times New Roman" panose="02020603050405020304" pitchFamily="18" charset="0"/>
              </a:rPr>
              <a:t>学得模型适用于新样本的能力，称为</a:t>
            </a:r>
            <a:r>
              <a:rPr lang="zh-CN" altLang="en-US" sz="2000" dirty="0">
                <a:solidFill>
                  <a:srgbClr val="FF0000"/>
                </a:solidFill>
                <a:latin typeface="Times New Roman" panose="02020603050405020304" pitchFamily="18" charset="0"/>
                <a:cs typeface="Times New Roman" panose="02020603050405020304" pitchFamily="18" charset="0"/>
              </a:rPr>
              <a:t>泛化能力</a:t>
            </a:r>
            <a:r>
              <a:rPr lang="zh-CN" altLang="en-US" sz="2000" dirty="0">
                <a:latin typeface="Times New Roman" panose="02020603050405020304" pitchFamily="18" charset="0"/>
                <a:cs typeface="Times New Roman" panose="02020603050405020304" pitchFamily="18" charset="0"/>
              </a:rPr>
              <a:t>。</a:t>
            </a:r>
            <a:endParaRPr lang="en-US" altLang="zh-CN" sz="2000" dirty="0">
              <a:latin typeface="Times New Roman" panose="02020603050405020304" pitchFamily="18" charset="0"/>
              <a:cs typeface="Times New Roman" panose="02020603050405020304" pitchFamily="18" charset="0"/>
            </a:endParaRPr>
          </a:p>
          <a:p>
            <a:pPr marL="342900" indent="-342900">
              <a:lnSpc>
                <a:spcPct val="120000"/>
              </a:lnSpc>
              <a:spcAft>
                <a:spcPts val="1200"/>
              </a:spcAft>
              <a:buFont typeface="Wingdings" panose="05000000000000000000" pitchFamily="2" charset="2"/>
              <a:buChar char="Ø"/>
            </a:pPr>
            <a:endParaRPr lang="en-US" altLang="zh-CN" sz="2000" dirty="0">
              <a:latin typeface="Times New Roman" panose="02020603050405020304" pitchFamily="18" charset="0"/>
              <a:cs typeface="Times New Roman" panose="02020603050405020304" pitchFamily="18" charset="0"/>
            </a:endParaRPr>
          </a:p>
          <a:p>
            <a:pPr marL="342900" indent="-342900">
              <a:lnSpc>
                <a:spcPct val="120000"/>
              </a:lnSpc>
              <a:spcAft>
                <a:spcPts val="1200"/>
              </a:spcAft>
              <a:buFont typeface="Wingdings" panose="05000000000000000000" pitchFamily="2" charset="2"/>
              <a:buChar char="Ø"/>
            </a:pPr>
            <a:endParaRPr lang="en-US" altLang="zh-CN" sz="2000" dirty="0">
              <a:latin typeface="Times New Roman" panose="02020603050405020304" pitchFamily="18" charset="0"/>
              <a:cs typeface="Times New Roman" panose="02020603050405020304" pitchFamily="18" charset="0"/>
            </a:endParaRPr>
          </a:p>
        </p:txBody>
      </p:sp>
      <p:sp>
        <p:nvSpPr>
          <p:cNvPr id="10" name="矩形 9"/>
          <p:cNvSpPr/>
          <p:nvPr/>
        </p:nvSpPr>
        <p:spPr>
          <a:xfrm>
            <a:off x="2153951" y="3681529"/>
            <a:ext cx="2954655" cy="757130"/>
          </a:xfrm>
          <a:prstGeom prst="rect">
            <a:avLst/>
          </a:prstGeom>
        </p:spPr>
        <p:txBody>
          <a:bodyPr wrap="none">
            <a:spAutoFit/>
          </a:bodyPr>
          <a:lstStyle/>
          <a:p>
            <a:pPr>
              <a:lnSpc>
                <a:spcPct val="120000"/>
              </a:lnSpc>
            </a:pPr>
            <a:r>
              <a:rPr lang="zh-CN" altLang="en-US" dirty="0">
                <a:solidFill>
                  <a:srgbClr val="FF0000"/>
                </a:solidFill>
                <a:latin typeface="+mn-ea"/>
                <a:sym typeface="Wingdings" panose="05000000000000000000" pitchFamily="2" charset="2"/>
              </a:rPr>
              <a:t>分类：</a:t>
            </a:r>
            <a:r>
              <a:rPr lang="zh-CN" altLang="en-US" dirty="0">
                <a:latin typeface="+mn-ea"/>
                <a:sym typeface="Wingdings" panose="05000000000000000000" pitchFamily="2" charset="2"/>
              </a:rPr>
              <a:t>预测对象为离散值；</a:t>
            </a:r>
            <a:endParaRPr lang="en-US" altLang="zh-CN" dirty="0">
              <a:latin typeface="+mn-ea"/>
              <a:sym typeface="Wingdings" panose="05000000000000000000" pitchFamily="2" charset="2"/>
            </a:endParaRPr>
          </a:p>
          <a:p>
            <a:pPr>
              <a:lnSpc>
                <a:spcPct val="120000"/>
              </a:lnSpc>
            </a:pPr>
            <a:r>
              <a:rPr lang="zh-CN" altLang="en-US" dirty="0">
                <a:solidFill>
                  <a:srgbClr val="FF0000"/>
                </a:solidFill>
                <a:latin typeface="+mn-ea"/>
                <a:sym typeface="Wingdings" panose="05000000000000000000" pitchFamily="2" charset="2"/>
              </a:rPr>
              <a:t>回归：</a:t>
            </a:r>
            <a:r>
              <a:rPr lang="zh-CN" altLang="en-US" dirty="0">
                <a:latin typeface="+mn-ea"/>
                <a:sym typeface="Wingdings" panose="05000000000000000000" pitchFamily="2" charset="2"/>
              </a:rPr>
              <a:t>预测对象为连续值。</a:t>
            </a:r>
            <a:endParaRPr lang="en-US" altLang="zh-CN" dirty="0">
              <a:latin typeface="+mn-ea"/>
              <a:sym typeface="Wingdings" panose="05000000000000000000" pitchFamily="2" charset="2"/>
            </a:endParaRPr>
          </a:p>
        </p:txBody>
      </p:sp>
    </p:spTree>
    <p:extLst>
      <p:ext uri="{BB962C8B-B14F-4D97-AF65-F5344CB8AC3E}">
        <p14:creationId xmlns:p14="http://schemas.microsoft.com/office/powerpoint/2010/main" val="814081256"/>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67083" y="2520655"/>
            <a:ext cx="5977109" cy="646331"/>
          </a:xfrm>
          <a:prstGeom prst="rect">
            <a:avLst/>
          </a:prstGeom>
          <a:noFill/>
        </p:spPr>
        <p:txBody>
          <a:bodyPr wrap="square" rtlCol="0" anchor="ctr">
            <a:spAutoFit/>
          </a:bodyPr>
          <a:lstStyle/>
          <a:p>
            <a:r>
              <a:rPr lang="en-US" altLang="zh-CN" sz="3600" dirty="0">
                <a:solidFill>
                  <a:schemeClr val="tx2"/>
                </a:solidFill>
                <a:latin typeface="华文琥珀" pitchFamily="2" charset="-122"/>
                <a:ea typeface="华文琥珀" pitchFamily="2" charset="-122"/>
              </a:rPr>
              <a:t>KNN</a:t>
            </a:r>
            <a:r>
              <a:rPr lang="zh-CN" altLang="en-US" sz="3600" dirty="0">
                <a:solidFill>
                  <a:schemeClr val="tx2"/>
                </a:solidFill>
                <a:latin typeface="华文琥珀" pitchFamily="2" charset="-122"/>
                <a:ea typeface="华文琥珀" pitchFamily="2" charset="-122"/>
              </a:rPr>
              <a:t>算法</a:t>
            </a:r>
          </a:p>
        </p:txBody>
      </p:sp>
      <p:sp>
        <p:nvSpPr>
          <p:cNvPr id="4" name="椭圆 3"/>
          <p:cNvSpPr/>
          <p:nvPr/>
        </p:nvSpPr>
        <p:spPr>
          <a:xfrm>
            <a:off x="2859009" y="2444453"/>
            <a:ext cx="1051964" cy="1051964"/>
          </a:xfrm>
          <a:prstGeom prst="ellipse">
            <a:avLst/>
          </a:prstGeom>
          <a:solidFill>
            <a:schemeClr val="tx2"/>
          </a:solidFill>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p>
        </p:txBody>
      </p:sp>
      <p:sp>
        <p:nvSpPr>
          <p:cNvPr id="5" name="文本框 4"/>
          <p:cNvSpPr txBox="1"/>
          <p:nvPr/>
        </p:nvSpPr>
        <p:spPr>
          <a:xfrm>
            <a:off x="2859009" y="2416437"/>
            <a:ext cx="1051527" cy="1107996"/>
          </a:xfrm>
          <a:prstGeom prst="rect">
            <a:avLst/>
          </a:prstGeom>
          <a:noFill/>
        </p:spPr>
        <p:txBody>
          <a:bodyPr wrap="square" rtlCol="0" anchor="ctr">
            <a:spAutoFit/>
          </a:bodyPr>
          <a:lstStyle/>
          <a:p>
            <a:pPr algn="ctr"/>
            <a:r>
              <a:rPr lang="en-US" altLang="zh-CN" sz="6600" dirty="0">
                <a:solidFill>
                  <a:schemeClr val="bg1">
                    <a:lumMod val="95000"/>
                  </a:schemeClr>
                </a:solidFill>
                <a:latin typeface="Gadugi" panose="020B0502040204020203" pitchFamily="34" charset="0"/>
              </a:rPr>
              <a:t>2</a:t>
            </a:r>
            <a:endParaRPr lang="zh-CN" altLang="en-US" sz="6600" dirty="0">
              <a:solidFill>
                <a:schemeClr val="bg1">
                  <a:lumMod val="95000"/>
                </a:schemeClr>
              </a:solidFill>
              <a:latin typeface="Gadugi" panose="020B0502040204020203" pitchFamily="34" charset="0"/>
            </a:endParaRPr>
          </a:p>
        </p:txBody>
      </p:sp>
    </p:spTree>
    <p:extLst>
      <p:ext uri="{BB962C8B-B14F-4D97-AF65-F5344CB8AC3E}">
        <p14:creationId xmlns:p14="http://schemas.microsoft.com/office/powerpoint/2010/main" val="2946795860"/>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4464" y="285728"/>
            <a:ext cx="406523" cy="533480"/>
          </a:xfrm>
          <a:prstGeom prst="rect">
            <a:avLst/>
          </a:prstGeom>
          <a:noFill/>
        </p:spPr>
        <p:txBody>
          <a:bodyPr wrap="none" lIns="121917" tIns="60958" rIns="121917" bIns="60958" rtlCol="0">
            <a:spAutoFit/>
          </a:bodyPr>
          <a:lstStyle/>
          <a:p>
            <a:r>
              <a:rPr lang="en-US" altLang="zh-CN" sz="2700" dirty="0">
                <a:solidFill>
                  <a:schemeClr val="bg1">
                    <a:lumMod val="95000"/>
                  </a:schemeClr>
                </a:solidFill>
                <a:latin typeface="华文楷体" pitchFamily="2" charset="-122"/>
                <a:ea typeface="华文楷体" pitchFamily="2" charset="-122"/>
              </a:rPr>
              <a:t>1</a:t>
            </a:r>
            <a:endParaRPr lang="zh-CN" altLang="en-US" sz="2700" dirty="0">
              <a:solidFill>
                <a:schemeClr val="bg1">
                  <a:lumMod val="95000"/>
                </a:schemeClr>
              </a:solidFill>
              <a:latin typeface="华文楷体" pitchFamily="2" charset="-122"/>
              <a:ea typeface="华文楷体" pitchFamily="2" charset="-122"/>
            </a:endParaRPr>
          </a:p>
        </p:txBody>
      </p:sp>
      <p:grpSp>
        <p:nvGrpSpPr>
          <p:cNvPr id="2" name="Group 4"/>
          <p:cNvGrpSpPr>
            <a:grpSpLocks/>
          </p:cNvGrpSpPr>
          <p:nvPr/>
        </p:nvGrpSpPr>
        <p:grpSpPr bwMode="auto">
          <a:xfrm>
            <a:off x="5168790" y="2123923"/>
            <a:ext cx="2446866" cy="586317"/>
            <a:chOff x="0" y="0"/>
            <a:chExt cx="2312" cy="277"/>
          </a:xfrm>
        </p:grpSpPr>
        <p:pic>
          <p:nvPicPr>
            <p:cNvPr id="13" name="流程图: 可选过程 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2312" cy="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ext Box 6"/>
            <p:cNvSpPr txBox="1">
              <a:spLocks noChangeArrowheads="1"/>
            </p:cNvSpPr>
            <p:nvPr/>
          </p:nvSpPr>
          <p:spPr bwMode="auto">
            <a:xfrm>
              <a:off x="15" y="13"/>
              <a:ext cx="2283"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微软雅黑" pitchFamily="34"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微软雅黑" pitchFamily="34"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微软雅黑" pitchFamily="34"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defRPr>
              </a:lvl9pPr>
            </a:lstStyle>
            <a:p>
              <a:pPr eaLnBrk="1" hangingPunct="1">
                <a:spcBef>
                  <a:spcPct val="0"/>
                </a:spcBef>
                <a:buFontTx/>
                <a:buNone/>
              </a:pPr>
              <a:r>
                <a:rPr lang="en-US" altLang="zh-CN" sz="2200" dirty="0">
                  <a:latin typeface="华文楷体" pitchFamily="2" charset="-122"/>
                  <a:ea typeface="华文楷体" pitchFamily="2" charset="-122"/>
                </a:rPr>
                <a:t>KNN</a:t>
              </a:r>
              <a:r>
                <a:rPr lang="zh-CN" altLang="en-US" sz="2200" dirty="0">
                  <a:latin typeface="华文楷体" pitchFamily="2" charset="-122"/>
                  <a:ea typeface="华文楷体" pitchFamily="2" charset="-122"/>
                </a:rPr>
                <a:t>算法的概念</a:t>
              </a:r>
              <a:endParaRPr lang="zh-CN" altLang="zh-CN" sz="2200" dirty="0">
                <a:latin typeface="华文楷体" pitchFamily="2" charset="-122"/>
                <a:ea typeface="华文楷体" pitchFamily="2" charset="-122"/>
              </a:endParaRPr>
            </a:p>
          </p:txBody>
        </p:sp>
      </p:grpSp>
      <p:grpSp>
        <p:nvGrpSpPr>
          <p:cNvPr id="3" name="Group 11"/>
          <p:cNvGrpSpPr>
            <a:grpSpLocks/>
          </p:cNvGrpSpPr>
          <p:nvPr/>
        </p:nvGrpSpPr>
        <p:grpSpPr bwMode="auto">
          <a:xfrm>
            <a:off x="5168790" y="4320035"/>
            <a:ext cx="2446866" cy="594784"/>
            <a:chOff x="-11" y="0"/>
            <a:chExt cx="1659" cy="281"/>
          </a:xfrm>
        </p:grpSpPr>
        <p:pic>
          <p:nvPicPr>
            <p:cNvPr id="19" name="流程图: 可选过程 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 y="0"/>
              <a:ext cx="1659" cy="2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 name="Text Box 13"/>
            <p:cNvSpPr txBox="1">
              <a:spLocks noChangeArrowheads="1"/>
            </p:cNvSpPr>
            <p:nvPr/>
          </p:nvSpPr>
          <p:spPr bwMode="auto">
            <a:xfrm>
              <a:off x="29" y="13"/>
              <a:ext cx="1547" cy="2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微软雅黑" pitchFamily="34"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微软雅黑" pitchFamily="34"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微软雅黑" pitchFamily="34"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defRPr>
              </a:lvl9pPr>
            </a:lstStyle>
            <a:p>
              <a:pPr eaLnBrk="1" hangingPunct="1">
                <a:spcBef>
                  <a:spcPct val="0"/>
                </a:spcBef>
                <a:buFontTx/>
                <a:buNone/>
              </a:pPr>
              <a:r>
                <a:rPr lang="en-US" altLang="zh-CN" sz="2400" dirty="0">
                  <a:latin typeface="华文楷体" pitchFamily="2" charset="-122"/>
                  <a:ea typeface="华文楷体" pitchFamily="2" charset="-122"/>
                </a:rPr>
                <a:t>KNN</a:t>
              </a:r>
              <a:r>
                <a:rPr lang="zh-CN" altLang="en-US" sz="2400" dirty="0">
                  <a:latin typeface="华文楷体" pitchFamily="2" charset="-122"/>
                  <a:ea typeface="华文楷体" pitchFamily="2" charset="-122"/>
                </a:rPr>
                <a:t>算法的实现</a:t>
              </a:r>
              <a:endParaRPr lang="zh-CN" altLang="zh-CN" sz="2400" dirty="0">
                <a:latin typeface="华文楷体" pitchFamily="2" charset="-122"/>
                <a:ea typeface="华文楷体" pitchFamily="2" charset="-122"/>
              </a:endParaRPr>
            </a:p>
          </p:txBody>
        </p:sp>
      </p:grpSp>
      <p:grpSp>
        <p:nvGrpSpPr>
          <p:cNvPr id="5" name="Group 19"/>
          <p:cNvGrpSpPr>
            <a:grpSpLocks/>
          </p:cNvGrpSpPr>
          <p:nvPr/>
        </p:nvGrpSpPr>
        <p:grpSpPr bwMode="auto">
          <a:xfrm>
            <a:off x="5168790" y="3198795"/>
            <a:ext cx="2437378" cy="592667"/>
            <a:chOff x="-20" y="0"/>
            <a:chExt cx="2835" cy="280"/>
          </a:xfrm>
        </p:grpSpPr>
        <p:pic>
          <p:nvPicPr>
            <p:cNvPr id="25" name="流程图: 可选过程 11"/>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2815" cy="2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 name="Text Box 21"/>
            <p:cNvSpPr txBox="1">
              <a:spLocks noChangeArrowheads="1"/>
            </p:cNvSpPr>
            <p:nvPr/>
          </p:nvSpPr>
          <p:spPr bwMode="auto">
            <a:xfrm>
              <a:off x="-20" y="14"/>
              <a:ext cx="2695"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Font typeface="Arial" pitchFamily="34" charset="0"/>
                <a:buChar char="•"/>
                <a:defRPr sz="3200">
                  <a:solidFill>
                    <a:schemeClr val="tx1"/>
                  </a:solidFill>
                  <a:latin typeface="Calibri" pitchFamily="34" charset="0"/>
                  <a:ea typeface="微软雅黑" pitchFamily="34"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微软雅黑" pitchFamily="34"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微软雅黑" pitchFamily="34"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微软雅黑" pitchFamily="34"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微软雅黑" pitchFamily="34" charset="-122"/>
                </a:defRPr>
              </a:lvl9pPr>
            </a:lstStyle>
            <a:p>
              <a:pPr eaLnBrk="1" hangingPunct="1">
                <a:spcBef>
                  <a:spcPct val="0"/>
                </a:spcBef>
                <a:buNone/>
              </a:pPr>
              <a:r>
                <a:rPr lang="en-US" altLang="zh-CN" sz="2200" dirty="0">
                  <a:latin typeface="华文楷体" pitchFamily="2" charset="-122"/>
                  <a:ea typeface="华文楷体" pitchFamily="2" charset="-122"/>
                </a:rPr>
                <a:t>KNN</a:t>
              </a:r>
              <a:r>
                <a:rPr lang="zh-CN" altLang="en-US" sz="2200" dirty="0">
                  <a:latin typeface="华文楷体" pitchFamily="2" charset="-122"/>
                  <a:ea typeface="华文楷体" pitchFamily="2" charset="-122"/>
                </a:rPr>
                <a:t>算法的核心</a:t>
              </a:r>
            </a:p>
          </p:txBody>
        </p:sp>
      </p:grpSp>
      <p:cxnSp>
        <p:nvCxnSpPr>
          <p:cNvPr id="36" name="直接连接符 15"/>
          <p:cNvCxnSpPr>
            <a:cxnSpLocks noChangeShapeType="1"/>
          </p:cNvCxnSpPr>
          <p:nvPr/>
        </p:nvCxnSpPr>
        <p:spPr bwMode="auto">
          <a:xfrm>
            <a:off x="4900086" y="1673324"/>
            <a:ext cx="25844" cy="3867913"/>
          </a:xfrm>
          <a:prstGeom prst="line">
            <a:avLst/>
          </a:prstGeom>
          <a:noFill/>
          <a:ln w="28575" cmpd="sng">
            <a:solidFill>
              <a:srgbClr val="625348"/>
            </a:solidFill>
            <a:round/>
            <a:headEnd/>
            <a:tailEnd/>
          </a:ln>
          <a:extLst>
            <a:ext uri="{909E8E84-426E-40dd-AFC4-6F175D3DCCD1}">
              <a14:hiddenFill xmlns="" xmlns:a14="http://schemas.microsoft.com/office/drawing/2010/main">
                <a:noFill/>
              </a14:hiddenFill>
            </a:ext>
          </a:extLst>
        </p:spPr>
      </p:cxnSp>
      <p:sp>
        <p:nvSpPr>
          <p:cNvPr id="43" name="TextBox 42"/>
          <p:cNvSpPr txBox="1"/>
          <p:nvPr/>
        </p:nvSpPr>
        <p:spPr>
          <a:xfrm>
            <a:off x="1317777" y="2104442"/>
            <a:ext cx="3464704" cy="2339098"/>
          </a:xfrm>
          <a:prstGeom prst="rect">
            <a:avLst/>
          </a:prstGeom>
          <a:noFill/>
        </p:spPr>
        <p:txBody>
          <a:bodyPr wrap="square" lIns="121917" tIns="60958" rIns="121917" bIns="60958" rtlCol="0">
            <a:spAutoFit/>
          </a:bodyPr>
          <a:lstStyle/>
          <a:p>
            <a:pPr>
              <a:lnSpc>
                <a:spcPct val="150000"/>
              </a:lnSpc>
            </a:pPr>
            <a:r>
              <a:rPr lang="en-US" altLang="zh-CN" sz="1600" b="1" dirty="0">
                <a:latin typeface="Times New Roman" panose="02020603050405020304" pitchFamily="18" charset="0"/>
                <a:cs typeface="Times New Roman" panose="02020603050405020304" pitchFamily="18" charset="0"/>
              </a:rPr>
              <a:t>KNN</a:t>
            </a:r>
            <a:r>
              <a:rPr lang="zh-CN" altLang="en-US" sz="1600" b="1" dirty="0">
                <a:latin typeface="Times New Roman" panose="02020603050405020304" pitchFamily="18" charset="0"/>
                <a:cs typeface="Times New Roman" panose="02020603050405020304" pitchFamily="18" charset="0"/>
              </a:rPr>
              <a:t>算法</a:t>
            </a:r>
            <a:r>
              <a:rPr lang="en-US" altLang="zh-CN" sz="1600" dirty="0">
                <a:latin typeface="Times New Roman" panose="02020603050405020304" pitchFamily="18" charset="0"/>
                <a:cs typeface="Times New Roman" panose="02020603050405020304" pitchFamily="18" charset="0"/>
              </a:rPr>
              <a:t>( K-Nearest Neighbor algorithm )</a:t>
            </a:r>
            <a:r>
              <a:rPr lang="zh-CN" altLang="en-US" sz="1600" dirty="0"/>
              <a:t>，为了判定未知样本的类别，以全部训练样本为代表点，计算未知样本与所有样本的距离，并以最近邻者的类别作为决策未知样本类别的唯一依据。</a:t>
            </a:r>
            <a:endParaRPr lang="zh-CN" altLang="en-US" sz="1600" b="1" u="sng" dirty="0">
              <a:latin typeface="Adobe 黑体 Std R" pitchFamily="34" charset="-122"/>
              <a:ea typeface="Adobe 黑体 Std R" pitchFamily="34" charset="-122"/>
            </a:endParaRPr>
          </a:p>
        </p:txBody>
      </p:sp>
      <p:sp>
        <p:nvSpPr>
          <p:cNvPr id="15" name="文本框 1"/>
          <p:cNvSpPr txBox="1"/>
          <p:nvPr/>
        </p:nvSpPr>
        <p:spPr>
          <a:xfrm>
            <a:off x="1596959" y="1240077"/>
            <a:ext cx="1785068"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内容要点</a:t>
            </a:r>
            <a:endParaRPr lang="en-US" altLang="zh-CN" sz="2000" dirty="0">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322" y="1240077"/>
            <a:ext cx="650376" cy="648846"/>
          </a:xfrm>
          <a:prstGeom prst="rect">
            <a:avLst/>
          </a:prstGeom>
        </p:spPr>
      </p:pic>
    </p:spTree>
    <p:extLst>
      <p:ext uri="{BB962C8B-B14F-4D97-AF65-F5344CB8AC3E}">
        <p14:creationId xmlns:p14="http://schemas.microsoft.com/office/powerpoint/2010/main" val="360724760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up)">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amond(in)">
                                      <p:cBhvr>
                                        <p:cTn id="12" dur="1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amond(in)">
                                      <p:cBhvr>
                                        <p:cTn id="17" dur="1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diamond(in)">
                                      <p:cBhvr>
                                        <p:cTn id="2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98041" y="860935"/>
            <a:ext cx="3891449" cy="400110"/>
          </a:xfrm>
          <a:prstGeom prst="rect">
            <a:avLst/>
          </a:prstGeom>
          <a:noFill/>
        </p:spPr>
        <p:txBody>
          <a:bodyPr wrap="square" rtlCol="0">
            <a:spAutoFit/>
          </a:bodyPr>
          <a:lstStyle/>
          <a:p>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1--K</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近邻算法</a:t>
            </a:r>
            <a:endParaRPr lang="en-US" altLang="zh-CN" sz="20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217456" y="736567"/>
            <a:ext cx="650376" cy="648846"/>
          </a:xfrm>
          <a:prstGeom prst="rect">
            <a:avLst/>
          </a:prstGeom>
        </p:spPr>
      </p:pic>
      <p:grpSp>
        <p:nvGrpSpPr>
          <p:cNvPr id="7" name="组 35"/>
          <p:cNvGrpSpPr/>
          <p:nvPr/>
        </p:nvGrpSpPr>
        <p:grpSpPr>
          <a:xfrm>
            <a:off x="2040609" y="1674197"/>
            <a:ext cx="7497762" cy="1506856"/>
            <a:chOff x="1191168" y="1264498"/>
            <a:chExt cx="7497762" cy="1506856"/>
          </a:xfrm>
        </p:grpSpPr>
        <p:grpSp>
          <p:nvGrpSpPr>
            <p:cNvPr id="8" name="组合 16"/>
            <p:cNvGrpSpPr>
              <a:grpSpLocks/>
            </p:cNvGrpSpPr>
            <p:nvPr/>
          </p:nvGrpSpPr>
          <p:grpSpPr bwMode="auto">
            <a:xfrm>
              <a:off x="1191168" y="1264498"/>
              <a:ext cx="7497762" cy="1506856"/>
              <a:chOff x="1291122" y="1214425"/>
              <a:chExt cx="6561756" cy="1000048"/>
            </a:xfrm>
          </p:grpSpPr>
          <p:sp>
            <p:nvSpPr>
              <p:cNvPr id="10" name="AutoShape 3"/>
              <p:cNvSpPr>
                <a:spLocks noChangeArrowheads="1"/>
              </p:cNvSpPr>
              <p:nvPr/>
            </p:nvSpPr>
            <p:spPr bwMode="auto">
              <a:xfrm>
                <a:off x="1291122" y="1406596"/>
                <a:ext cx="6561756" cy="807877"/>
              </a:xfrm>
              <a:prstGeom prst="rect">
                <a:avLst/>
              </a:prstGeom>
              <a:solidFill>
                <a:sysClr val="windowText" lastClr="000000">
                  <a:lumMod val="65000"/>
                  <a:lumOff val="35000"/>
                </a:sysClr>
              </a:solidFill>
              <a:ln w="12700" algn="ctr">
                <a:solidFill>
                  <a:sysClr val="window" lastClr="FFFFFF"/>
                </a:solidFill>
                <a:round/>
                <a:headEnd/>
                <a:tailEnd/>
              </a:ln>
              <a:effectLst/>
            </p:spPr>
            <p:txBody>
              <a:bodyPr anchor="ctr"/>
              <a:lstStyle/>
              <a:p>
                <a:pPr fontAlgn="auto">
                  <a:spcBef>
                    <a:spcPts val="0"/>
                  </a:spcBef>
                  <a:spcAft>
                    <a:spcPts val="0"/>
                  </a:spcAft>
                  <a:defRPr/>
                </a:pPr>
                <a:endParaRPr lang="zh-CN" altLang="zh-CN" kern="0">
                  <a:solidFill>
                    <a:sysClr val="windowText" lastClr="000000"/>
                  </a:solidFill>
                  <a:latin typeface="Arial"/>
                  <a:ea typeface="宋体"/>
                </a:endParaRPr>
              </a:p>
            </p:txBody>
          </p:sp>
          <p:sp>
            <p:nvSpPr>
              <p:cNvPr id="11" name="AutoShape 3"/>
              <p:cNvSpPr>
                <a:spLocks noChangeArrowheads="1"/>
              </p:cNvSpPr>
              <p:nvPr/>
            </p:nvSpPr>
            <p:spPr bwMode="gray">
              <a:xfrm>
                <a:off x="1356420" y="1214425"/>
                <a:ext cx="6431161" cy="929248"/>
              </a:xfrm>
              <a:prstGeom prst="rect">
                <a:avLst/>
              </a:prstGeom>
              <a:solidFill>
                <a:schemeClr val="accent5">
                  <a:lumMod val="50000"/>
                  <a:alpha val="79999"/>
                </a:schemeClr>
              </a:solidFill>
              <a:ln w="12700" algn="ctr">
                <a:solidFill>
                  <a:sysClr val="window" lastClr="FFFFFF"/>
                </a:solidFill>
                <a:miter lim="800000"/>
                <a:headEnd/>
                <a:tailEnd/>
              </a:ln>
            </p:spPr>
            <p:txBody>
              <a:bodyPr wrap="none" anchor="ctr"/>
              <a:lstStyle/>
              <a:p>
                <a:pPr algn="ctr" eaLnBrk="0" fontAlgn="auto" hangingPunct="0">
                  <a:spcBef>
                    <a:spcPts val="0"/>
                  </a:spcBef>
                  <a:spcAft>
                    <a:spcPts val="0"/>
                  </a:spcAft>
                  <a:defRPr/>
                </a:pPr>
                <a:endParaRPr lang="zh-CN" altLang="zh-CN" kern="0">
                  <a:solidFill>
                    <a:sysClr val="windowText" lastClr="000000"/>
                  </a:solidFill>
                  <a:ea typeface="微软雅黑" pitchFamily="34" charset="-122"/>
                </a:endParaRPr>
              </a:p>
            </p:txBody>
          </p:sp>
          <p:sp>
            <p:nvSpPr>
              <p:cNvPr id="12" name="Rectangle 13"/>
              <p:cNvSpPr>
                <a:spLocks noChangeArrowheads="1"/>
              </p:cNvSpPr>
              <p:nvPr/>
            </p:nvSpPr>
            <p:spPr bwMode="auto">
              <a:xfrm>
                <a:off x="1353641" y="1421767"/>
                <a:ext cx="6436718" cy="224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fontAlgn="auto">
                  <a:spcBef>
                    <a:spcPts val="0"/>
                  </a:spcBef>
                  <a:spcAft>
                    <a:spcPts val="0"/>
                  </a:spcAft>
                  <a:defRPr/>
                </a:pPr>
                <a:endParaRPr lang="en-US" altLang="zh-CN" sz="1600" b="1" kern="0" dirty="0">
                  <a:solidFill>
                    <a:sysClr val="window" lastClr="FFFFFF"/>
                  </a:solidFill>
                  <a:latin typeface="微软雅黑" pitchFamily="34" charset="-122"/>
                  <a:ea typeface="微软雅黑" pitchFamily="34" charset="-122"/>
                </a:endParaRPr>
              </a:p>
            </p:txBody>
          </p:sp>
        </p:grpSp>
        <p:sp>
          <p:nvSpPr>
            <p:cNvPr id="9" name="矩形 5"/>
            <p:cNvSpPr>
              <a:spLocks noChangeArrowheads="1"/>
            </p:cNvSpPr>
            <p:nvPr/>
          </p:nvSpPr>
          <p:spPr bwMode="auto">
            <a:xfrm>
              <a:off x="1341980" y="1343222"/>
              <a:ext cx="7272338" cy="132145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a:spAutoFit/>
            </a:bodyPr>
            <a:lstStyle/>
            <a:p>
              <a:pPr>
                <a:lnSpc>
                  <a:spcPct val="120000"/>
                </a:lnSpc>
                <a:defRPr/>
              </a:pPr>
              <a:r>
                <a:rPr lang="en-US" altLang="zh-CN" sz="1700" dirty="0">
                  <a:solidFill>
                    <a:schemeClr val="bg1"/>
                  </a:solidFill>
                  <a:latin typeface="微软雅黑" pitchFamily="34" charset="-122"/>
                  <a:ea typeface="微软雅黑" pitchFamily="34" charset="-122"/>
                </a:rPr>
                <a:t>K</a:t>
              </a:r>
              <a:r>
                <a:rPr lang="zh-CN" altLang="en-US" sz="1700" dirty="0">
                  <a:solidFill>
                    <a:schemeClr val="bg1"/>
                  </a:solidFill>
                  <a:latin typeface="微软雅黑" pitchFamily="34" charset="-122"/>
                  <a:ea typeface="微软雅黑" pitchFamily="34" charset="-122"/>
                </a:rPr>
                <a:t>近邻算法，即</a:t>
              </a:r>
              <a:r>
                <a:rPr lang="en-US" altLang="zh-CN" sz="1700" dirty="0">
                  <a:solidFill>
                    <a:schemeClr val="bg1"/>
                  </a:solidFill>
                  <a:latin typeface="微软雅黑" pitchFamily="34" charset="-122"/>
                  <a:ea typeface="微软雅黑" pitchFamily="34" charset="-122"/>
                </a:rPr>
                <a:t>K-Nearest Neighbor algorithm</a:t>
              </a:r>
              <a:r>
                <a:rPr lang="zh-CN" altLang="en-US" sz="1700" dirty="0">
                  <a:solidFill>
                    <a:schemeClr val="bg1"/>
                  </a:solidFill>
                  <a:latin typeface="微软雅黑" pitchFamily="34" charset="-122"/>
                  <a:ea typeface="微软雅黑" pitchFamily="34" charset="-122"/>
                </a:rPr>
                <a:t>，简称</a:t>
              </a:r>
              <a:r>
                <a:rPr lang="en-US" altLang="zh-CN" sz="1700" dirty="0">
                  <a:solidFill>
                    <a:schemeClr val="bg1"/>
                  </a:solidFill>
                  <a:latin typeface="微软雅黑" pitchFamily="34" charset="-122"/>
                  <a:ea typeface="微软雅黑" pitchFamily="34" charset="-122"/>
                </a:rPr>
                <a:t>KNN</a:t>
              </a:r>
              <a:r>
                <a:rPr lang="zh-CN" altLang="en-US" sz="1700" dirty="0">
                  <a:solidFill>
                    <a:schemeClr val="bg1"/>
                  </a:solidFill>
                  <a:latin typeface="微软雅黑" pitchFamily="34" charset="-122"/>
                  <a:ea typeface="微软雅黑" pitchFamily="34" charset="-122"/>
                </a:rPr>
                <a:t>算法</a:t>
              </a:r>
              <a:r>
                <a:rPr lang="zh-CN" altLang="zh-CN" sz="1700" dirty="0">
                  <a:solidFill>
                    <a:schemeClr val="bg1"/>
                  </a:solidFill>
                  <a:latin typeface="微软雅黑" pitchFamily="34" charset="-122"/>
                  <a:ea typeface="微软雅黑" pitchFamily="34" charset="-122"/>
                </a:rPr>
                <a:t>。</a:t>
              </a:r>
              <a:endParaRPr lang="en-US" altLang="zh-CN" sz="1700" dirty="0">
                <a:solidFill>
                  <a:schemeClr val="bg1"/>
                </a:solidFill>
                <a:latin typeface="微软雅黑" pitchFamily="34" charset="-122"/>
                <a:ea typeface="微软雅黑" pitchFamily="34" charset="-122"/>
              </a:endParaRPr>
            </a:p>
            <a:p>
              <a:pPr>
                <a:lnSpc>
                  <a:spcPct val="120000"/>
                </a:lnSpc>
                <a:defRPr/>
              </a:pPr>
              <a:r>
                <a:rPr lang="zh-CN" altLang="en-US" sz="1700" dirty="0">
                  <a:solidFill>
                    <a:schemeClr val="bg1"/>
                  </a:solidFill>
                  <a:latin typeface="微软雅黑" pitchFamily="34" charset="-122"/>
                  <a:ea typeface="微软雅黑" pitchFamily="34" charset="-122"/>
                </a:rPr>
                <a:t>给定一个训练数据集，对新的输入实例，在训练数据集中找到与该实例最邻近的</a:t>
              </a:r>
              <a:r>
                <a:rPr lang="en-US" altLang="zh-CN" sz="1700" dirty="0">
                  <a:solidFill>
                    <a:schemeClr val="bg1"/>
                  </a:solidFill>
                  <a:latin typeface="微软雅黑" pitchFamily="34" charset="-122"/>
                  <a:ea typeface="微软雅黑" pitchFamily="34" charset="-122"/>
                </a:rPr>
                <a:t>K</a:t>
              </a:r>
              <a:r>
                <a:rPr lang="zh-CN" altLang="en-US" sz="1700" dirty="0">
                  <a:solidFill>
                    <a:schemeClr val="bg1"/>
                  </a:solidFill>
                  <a:latin typeface="微软雅黑" pitchFamily="34" charset="-122"/>
                  <a:ea typeface="微软雅黑" pitchFamily="34" charset="-122"/>
                </a:rPr>
                <a:t>个实例，这</a:t>
              </a:r>
              <a:r>
                <a:rPr lang="en-US" altLang="zh-CN" sz="1700" dirty="0">
                  <a:solidFill>
                    <a:schemeClr val="bg1"/>
                  </a:solidFill>
                  <a:latin typeface="微软雅黑" pitchFamily="34" charset="-122"/>
                  <a:ea typeface="微软雅黑" pitchFamily="34" charset="-122"/>
                </a:rPr>
                <a:t>K</a:t>
              </a:r>
              <a:r>
                <a:rPr lang="zh-CN" altLang="en-US" sz="1700" dirty="0">
                  <a:solidFill>
                    <a:schemeClr val="bg1"/>
                  </a:solidFill>
                  <a:latin typeface="微软雅黑" pitchFamily="34" charset="-122"/>
                  <a:ea typeface="微软雅黑" pitchFamily="34" charset="-122"/>
                </a:rPr>
                <a:t>个实例的多数属于某个类，就把该输入实例分类到这个类中。</a:t>
              </a:r>
            </a:p>
          </p:txBody>
        </p:sp>
      </p:gr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1697" y="3391889"/>
            <a:ext cx="2775585" cy="2506980"/>
          </a:xfrm>
          <a:prstGeom prst="rect">
            <a:avLst/>
          </a:prstGeom>
        </p:spPr>
      </p:pic>
    </p:spTree>
    <p:extLst>
      <p:ext uri="{BB962C8B-B14F-4D97-AF65-F5344CB8AC3E}">
        <p14:creationId xmlns:p14="http://schemas.microsoft.com/office/powerpoint/2010/main" val="3965817586"/>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10257</TotalTime>
  <Words>3718</Words>
  <Application>Microsoft Office PowerPoint</Application>
  <PresentationFormat>宽屏</PresentationFormat>
  <Paragraphs>292</Paragraphs>
  <Slides>40</Slides>
  <Notes>16</Notes>
  <HiddenSlides>0</HiddenSlides>
  <MMClips>0</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1</vt:i4>
      </vt:variant>
      <vt:variant>
        <vt:lpstr>幻灯片标题</vt:lpstr>
      </vt:variant>
      <vt:variant>
        <vt:i4>40</vt:i4>
      </vt:variant>
    </vt:vector>
  </HeadingPairs>
  <TitlesOfParts>
    <vt:vector size="61" baseType="lpstr">
      <vt:lpstr>Adobe 黑体 Std R</vt:lpstr>
      <vt:lpstr>Microsoft Yahei</vt:lpstr>
      <vt:lpstr>Open Sans</vt:lpstr>
      <vt:lpstr>黑体</vt:lpstr>
      <vt:lpstr>华文琥珀</vt:lpstr>
      <vt:lpstr>华文楷体</vt:lpstr>
      <vt:lpstr>华文细黑</vt:lpstr>
      <vt:lpstr>华文中宋</vt:lpstr>
      <vt:lpstr>楷体_GB2312</vt:lpstr>
      <vt:lpstr>宋体</vt:lpstr>
      <vt:lpstr>微软雅黑</vt:lpstr>
      <vt:lpstr>Arial</vt:lpstr>
      <vt:lpstr>Calibri</vt:lpstr>
      <vt:lpstr>Calibri Light</vt:lpstr>
      <vt:lpstr>Gadugi</vt:lpstr>
      <vt:lpstr>Georgia</vt:lpstr>
      <vt:lpstr>Impact</vt:lpstr>
      <vt:lpstr>Times New Roman</vt:lpstr>
      <vt:lpstr>Wingdings</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Dynomedia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lby</dc:creator>
  <cp:lastModifiedBy>liuxinfengabc@live.com</cp:lastModifiedBy>
  <cp:revision>762</cp:revision>
  <dcterms:created xsi:type="dcterms:W3CDTF">2013-02-16T02:02:20Z</dcterms:created>
  <dcterms:modified xsi:type="dcterms:W3CDTF">2017-10-16T22:46:18Z</dcterms:modified>
</cp:coreProperties>
</file>